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Lora" panose="020B0604020202020204" charset="0"/>
      <p:regular r:id="rId30"/>
      <p:bold r:id="rId31"/>
      <p:italic r:id="rId32"/>
      <p:boldItalic r:id="rId33"/>
    </p:embeddedFont>
    <p:embeddedFont>
      <p:font typeface="Trebuchet MS" panose="020B0603020202020204"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8" roundtripDataSignature="AMtx7mjwuUzYOhNdi0T1MDth3XXsqoJ1U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
        <p:cNvGrpSpPr/>
        <p:nvPr/>
      </p:nvGrpSpPr>
      <p:grpSpPr>
        <a:xfrm>
          <a:off x="0" y="0"/>
          <a:ext cx="0" cy="0"/>
          <a:chOff x="0" y="0"/>
          <a:chExt cx="0" cy="0"/>
        </a:xfrm>
      </p:grpSpPr>
      <p:sp>
        <p:nvSpPr>
          <p:cNvPr id="30" name="Google Shape;3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 name="Google Shape;3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 name="Google Shape;108;p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09" name="Google Shape;109;p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 name="Google Shape;118;p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19" name="Google Shape;119;p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7" name="Google Shape;127;p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28" name="Google Shape;128;p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p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37" name="Google Shape;137;p1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8c2d8bbf35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8c2d8bbf35_0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g8c2d8bbf35_0_1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3" name="Google Shape;153;p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54" name="Google Shape;154;p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3" name="Google Shape;163;p1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64" name="Google Shape;164;p1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72" name="Google Shape;172;p1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 name="Google Shape;188;p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89" name="Google Shape;189;p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IN"/>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Google Shape;3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 name="Google Shape;3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97" name="Google Shape;197;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06" name="Google Shape;206;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8c2d8bbf35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8c2d8bbf35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6" name="Google Shape;216;g8c2d8bbf35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222" name="Google Shape;222;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6" name="Google Shape;4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55" name="Google Shape;5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64" name="Google Shape;6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8d90399c72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8d90399c72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 name="Google Shape;74;g8d90399c72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82" name="Google Shape;8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8d8e6ed755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8d8e6ed755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g8d8e6ed755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IN"/>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 name="Google Shape;100;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mplete Blank">
  <p:cSld name="Complete Blank">
    <p:spTree>
      <p:nvGrpSpPr>
        <p:cNvPr id="1" name="Shape 1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Content - Bullets">
  <p:cSld name="Title + Content - Bullets">
    <p:spTree>
      <p:nvGrpSpPr>
        <p:cNvPr id="1" name="Shape 16"/>
        <p:cNvGrpSpPr/>
        <p:nvPr/>
      </p:nvGrpSpPr>
      <p:grpSpPr>
        <a:xfrm>
          <a:off x="0" y="0"/>
          <a:ext cx="0" cy="0"/>
          <a:chOff x="0" y="0"/>
          <a:chExt cx="0" cy="0"/>
        </a:xfrm>
      </p:grpSpPr>
      <p:grpSp>
        <p:nvGrpSpPr>
          <p:cNvPr id="17" name="Google Shape;17;p22"/>
          <p:cNvGrpSpPr/>
          <p:nvPr/>
        </p:nvGrpSpPr>
        <p:grpSpPr>
          <a:xfrm>
            <a:off x="11044667" y="92992"/>
            <a:ext cx="1044447" cy="368800"/>
            <a:chOff x="8283500" y="77358"/>
            <a:chExt cx="783335" cy="276600"/>
          </a:xfrm>
        </p:grpSpPr>
        <p:pic>
          <p:nvPicPr>
            <p:cNvPr id="18" name="Google Shape;18;p22"/>
            <p:cNvPicPr preferRelativeResize="0"/>
            <p:nvPr/>
          </p:nvPicPr>
          <p:blipFill rotWithShape="1">
            <a:blip r:embed="rId2">
              <a:alphaModFix/>
            </a:blip>
            <a:srcRect/>
            <a:stretch/>
          </p:blipFill>
          <p:spPr>
            <a:xfrm>
              <a:off x="8335643" y="101458"/>
              <a:ext cx="731192" cy="228259"/>
            </a:xfrm>
            <a:prstGeom prst="rect">
              <a:avLst/>
            </a:prstGeom>
            <a:noFill/>
            <a:ln>
              <a:noFill/>
            </a:ln>
          </p:spPr>
        </p:pic>
        <p:cxnSp>
          <p:nvCxnSpPr>
            <p:cNvPr id="19" name="Google Shape;19;p22"/>
            <p:cNvCxnSpPr/>
            <p:nvPr/>
          </p:nvCxnSpPr>
          <p:spPr>
            <a:xfrm>
              <a:off x="8283500" y="77358"/>
              <a:ext cx="0" cy="276600"/>
            </a:xfrm>
            <a:prstGeom prst="straightConnector1">
              <a:avLst/>
            </a:prstGeom>
            <a:noFill/>
            <a:ln w="9525" cap="flat" cmpd="sng">
              <a:solidFill>
                <a:srgbClr val="B7B7B7"/>
              </a:solidFill>
              <a:prstDash val="solid"/>
              <a:round/>
              <a:headEnd type="none" w="sm" len="sm"/>
              <a:tailEnd type="none" w="sm" len="sm"/>
            </a:ln>
          </p:spPr>
        </p:cxnSp>
      </p:grpSp>
      <p:sp>
        <p:nvSpPr>
          <p:cNvPr id="20" name="Google Shape;20;p22"/>
          <p:cNvSpPr txBox="1">
            <a:spLocks noGrp="1"/>
          </p:cNvSpPr>
          <p:nvPr>
            <p:ph type="title"/>
          </p:nvPr>
        </p:nvSpPr>
        <p:spPr>
          <a:xfrm>
            <a:off x="408247" y="190213"/>
            <a:ext cx="10515600" cy="7810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SzPts val="4400"/>
              <a:buNone/>
              <a:defRPr sz="3733" b="1">
                <a:solidFill>
                  <a:srgbClr val="112344"/>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21" name="Google Shape;21;p22"/>
          <p:cNvCxnSpPr/>
          <p:nvPr/>
        </p:nvCxnSpPr>
        <p:spPr>
          <a:xfrm>
            <a:off x="556733" y="1046593"/>
            <a:ext cx="9339600" cy="0"/>
          </a:xfrm>
          <a:prstGeom prst="straightConnector1">
            <a:avLst/>
          </a:prstGeom>
          <a:noFill/>
          <a:ln w="9525" cap="flat" cmpd="sng">
            <a:solidFill>
              <a:srgbClr val="EA7F26"/>
            </a:solidFill>
            <a:prstDash val="solid"/>
            <a:round/>
            <a:headEnd type="none" w="sm" len="sm"/>
            <a:tailEnd type="none" w="sm" len="sm"/>
          </a:ln>
        </p:spPr>
      </p:cxnSp>
      <p:sp>
        <p:nvSpPr>
          <p:cNvPr id="22" name="Google Shape;22;p22"/>
          <p:cNvSpPr txBox="1">
            <a:spLocks noGrp="1"/>
          </p:cNvSpPr>
          <p:nvPr>
            <p:ph type="body" idx="1"/>
          </p:nvPr>
        </p:nvSpPr>
        <p:spPr>
          <a:xfrm>
            <a:off x="408248" y="1280588"/>
            <a:ext cx="11391128" cy="4805080"/>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SzPts val="2800"/>
              <a:buChar char="•"/>
              <a:defRPr sz="3200">
                <a:solidFill>
                  <a:srgbClr val="3A3A3A"/>
                </a:solidFill>
              </a:defRPr>
            </a:lvl1pPr>
            <a:lvl2pPr marL="914400" lvl="1" indent="-381000" algn="l">
              <a:lnSpc>
                <a:spcPct val="90000"/>
              </a:lnSpc>
              <a:spcBef>
                <a:spcPts val="500"/>
              </a:spcBef>
              <a:spcAft>
                <a:spcPts val="0"/>
              </a:spcAft>
              <a:buSzPts val="2400"/>
              <a:buChar char="•"/>
              <a:defRPr sz="3200">
                <a:solidFill>
                  <a:srgbClr val="3A3A3A"/>
                </a:solidFill>
              </a:defRPr>
            </a:lvl2pPr>
            <a:lvl3pPr marL="1371600" lvl="2" indent="-355600" algn="l">
              <a:lnSpc>
                <a:spcPct val="90000"/>
              </a:lnSpc>
              <a:spcBef>
                <a:spcPts val="500"/>
              </a:spcBef>
              <a:spcAft>
                <a:spcPts val="0"/>
              </a:spcAft>
              <a:buSzPts val="2000"/>
              <a:buChar char="•"/>
              <a:defRPr sz="3200">
                <a:solidFill>
                  <a:srgbClr val="3A3A3A"/>
                </a:solidFill>
              </a:defRPr>
            </a:lvl3pPr>
            <a:lvl4pPr marL="1828800" lvl="3" indent="-342900" algn="l">
              <a:lnSpc>
                <a:spcPct val="90000"/>
              </a:lnSpc>
              <a:spcBef>
                <a:spcPts val="500"/>
              </a:spcBef>
              <a:spcAft>
                <a:spcPts val="0"/>
              </a:spcAft>
              <a:buSzPts val="1800"/>
              <a:buChar char="•"/>
              <a:defRPr sz="3200">
                <a:solidFill>
                  <a:srgbClr val="3A3A3A"/>
                </a:solidFill>
              </a:defRPr>
            </a:lvl4pPr>
            <a:lvl5pPr marL="2286000" lvl="4" indent="-342900" algn="l">
              <a:lnSpc>
                <a:spcPct val="90000"/>
              </a:lnSpc>
              <a:spcBef>
                <a:spcPts val="500"/>
              </a:spcBef>
              <a:spcAft>
                <a:spcPts val="0"/>
              </a:spcAft>
              <a:buSzPts val="1800"/>
              <a:buChar char="•"/>
              <a:defRPr sz="3200">
                <a:solidFill>
                  <a:srgbClr val="3A3A3A"/>
                </a:solidFill>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sp>
        <p:nvSpPr>
          <p:cNvPr id="23" name="Google Shape;23;p22"/>
          <p:cNvSpPr txBox="1">
            <a:spLocks noGrp="1"/>
          </p:cNvSpPr>
          <p:nvPr>
            <p:ph type="sldNum" idx="12"/>
          </p:nvPr>
        </p:nvSpPr>
        <p:spPr>
          <a:xfrm>
            <a:off x="11296611" y="6217623"/>
            <a:ext cx="731600" cy="524800"/>
          </a:xfrm>
          <a:prstGeom prst="rect">
            <a:avLst/>
          </a:prstGeom>
          <a:noFill/>
          <a:ln>
            <a:noFill/>
          </a:ln>
        </p:spPr>
        <p:txBody>
          <a:bodyPr spcFirstLastPara="1" wrap="square" lIns="91425" tIns="45700" rIns="91425" bIns="45700" anchor="ctr" anchorCtr="0">
            <a:noAutofit/>
          </a:bodyPr>
          <a:lstStyle>
            <a:lvl1pPr marL="0" lvl="0" indent="0" algn="r">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lvl="1" indent="0" algn="r">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lvl="2" indent="0" algn="r">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lvl="3" indent="0" algn="r">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lvl="4" indent="0" algn="r">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lvl="5" indent="0" algn="r">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lvl="6" indent="0" algn="r">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lvl="7" indent="0" algn="r">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lvl="8" indent="0" algn="r">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
        <p:nvSpPr>
          <p:cNvPr id="24" name="Google Shape;24;p22"/>
          <p:cNvSpPr txBox="1">
            <a:spLocks noGrp="1"/>
          </p:cNvSpPr>
          <p:nvPr>
            <p:ph type="body" idx="2"/>
          </p:nvPr>
        </p:nvSpPr>
        <p:spPr>
          <a:xfrm>
            <a:off x="198038" y="6318090"/>
            <a:ext cx="1279621" cy="29592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SzPts val="2800"/>
              <a:buNone/>
              <a:defRPr sz="1333">
                <a:solidFill>
                  <a:srgbClr val="595959"/>
                </a:solidFill>
              </a:defRPr>
            </a:lvl1pPr>
            <a:lvl2pPr marL="914400" lvl="1" indent="-381000" algn="l">
              <a:lnSpc>
                <a:spcPct val="90000"/>
              </a:lnSpc>
              <a:spcBef>
                <a:spcPts val="500"/>
              </a:spcBef>
              <a:spcAft>
                <a:spcPts val="0"/>
              </a:spcAft>
              <a:buSzPts val="2400"/>
              <a:buChar char="•"/>
              <a:defRPr/>
            </a:lvl2pPr>
            <a:lvl3pPr marL="1371600" lvl="2" indent="-355600" algn="l">
              <a:lnSpc>
                <a:spcPct val="90000"/>
              </a:lnSpc>
              <a:spcBef>
                <a:spcPts val="500"/>
              </a:spcBef>
              <a:spcAft>
                <a:spcPts val="0"/>
              </a:spcAft>
              <a:buSzPts val="2000"/>
              <a:buChar char="•"/>
              <a:defRPr/>
            </a:lvl3pPr>
            <a:lvl4pPr marL="1828800" lvl="3" indent="-342900" algn="l">
              <a:lnSpc>
                <a:spcPct val="90000"/>
              </a:lnSpc>
              <a:spcBef>
                <a:spcPts val="500"/>
              </a:spcBef>
              <a:spcAft>
                <a:spcPts val="0"/>
              </a:spcAft>
              <a:buSzPts val="1800"/>
              <a:buChar char="•"/>
              <a:defRPr/>
            </a:lvl4pPr>
            <a:lvl5pPr marL="2286000" lvl="4" indent="-342900" algn="l">
              <a:lnSpc>
                <a:spcPct val="90000"/>
              </a:lnSpc>
              <a:spcBef>
                <a:spcPts val="500"/>
              </a:spcBef>
              <a:spcAft>
                <a:spcPts val="0"/>
              </a:spcAft>
              <a:buSzPts val="1800"/>
              <a:buChar char="•"/>
              <a:defRPr/>
            </a:lvl5pPr>
            <a:lvl6pPr marL="2743200" lvl="5" indent="-342900" algn="l">
              <a:lnSpc>
                <a:spcPct val="90000"/>
              </a:lnSpc>
              <a:spcBef>
                <a:spcPts val="500"/>
              </a:spcBef>
              <a:spcAft>
                <a:spcPts val="0"/>
              </a:spcAft>
              <a:buSzPts val="1800"/>
              <a:buChar char="•"/>
              <a:defRPr/>
            </a:lvl6pPr>
            <a:lvl7pPr marL="3200400" lvl="6" indent="-342900" algn="l">
              <a:lnSpc>
                <a:spcPct val="90000"/>
              </a:lnSpc>
              <a:spcBef>
                <a:spcPts val="500"/>
              </a:spcBef>
              <a:spcAft>
                <a:spcPts val="0"/>
              </a:spcAft>
              <a:buSzPts val="1800"/>
              <a:buChar char="•"/>
              <a:defRPr/>
            </a:lvl7pPr>
            <a:lvl8pPr marL="3657600" lvl="7" indent="-342900" algn="l">
              <a:lnSpc>
                <a:spcPct val="90000"/>
              </a:lnSpc>
              <a:spcBef>
                <a:spcPts val="500"/>
              </a:spcBef>
              <a:spcAft>
                <a:spcPts val="0"/>
              </a:spcAft>
              <a:buSzPts val="1800"/>
              <a:buChar char="•"/>
              <a:defRPr/>
            </a:lvl8pPr>
            <a:lvl9pPr marL="4114800" lvl="8" indent="-342900" algn="l">
              <a:lnSpc>
                <a:spcPct val="90000"/>
              </a:lnSpc>
              <a:spcBef>
                <a:spcPts val="500"/>
              </a:spcBef>
              <a:spcAft>
                <a:spcPts val="0"/>
              </a:spcAft>
              <a:buSzPts val="1800"/>
              <a:buChar char="•"/>
              <a:defRPr/>
            </a:lvl9pPr>
          </a:lstStyle>
          <a:p>
            <a:endParaRPr/>
          </a:p>
        </p:txBody>
      </p:sp>
      <p:pic>
        <p:nvPicPr>
          <p:cNvPr id="25" name="Google Shape;25;p22"/>
          <p:cNvPicPr preferRelativeResize="0"/>
          <p:nvPr/>
        </p:nvPicPr>
        <p:blipFill rotWithShape="1">
          <a:blip r:embed="rId3">
            <a:alphaModFix/>
          </a:blip>
          <a:srcRect/>
          <a:stretch/>
        </p:blipFill>
        <p:spPr>
          <a:xfrm>
            <a:off x="10576536" y="125125"/>
            <a:ext cx="398609" cy="3688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_2">
  <p:cSld name="TITLE_2">
    <p:spTree>
      <p:nvGrpSpPr>
        <p:cNvPr id="1" name="Shape 26"/>
        <p:cNvGrpSpPr/>
        <p:nvPr/>
      </p:nvGrpSpPr>
      <p:grpSpPr>
        <a:xfrm>
          <a:off x="0" y="0"/>
          <a:ext cx="0" cy="0"/>
          <a:chOff x="0" y="0"/>
          <a:chExt cx="0" cy="0"/>
        </a:xfrm>
      </p:grpSpPr>
      <p:sp>
        <p:nvSpPr>
          <p:cNvPr id="27" name="Google Shape;2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
        <p:nvSpPr>
          <p:cNvPr id="28" name="Google Shape;28;p23"/>
          <p:cNvSpPr txBox="1">
            <a:spLocks noGrp="1"/>
          </p:cNvSpPr>
          <p:nvPr>
            <p:ph type="body" idx="1"/>
          </p:nvPr>
        </p:nvSpPr>
        <p:spPr>
          <a:xfrm>
            <a:off x="198038" y="6318090"/>
            <a:ext cx="1279621" cy="295927"/>
          </a:xfrm>
          <a:prstGeom prst="rect">
            <a:avLst/>
          </a:prstGeom>
          <a:noFill/>
          <a:ln>
            <a:noFill/>
          </a:ln>
        </p:spPr>
        <p:txBody>
          <a:bodyPr spcFirstLastPara="1" wrap="square" lIns="91425" tIns="45700" rIns="91425" bIns="45700" anchor="t" anchorCtr="0">
            <a:noAutofit/>
          </a:bodyPr>
          <a:lstStyle>
            <a:lvl1pPr marL="457200" lvl="0" indent="-313245" algn="l">
              <a:lnSpc>
                <a:spcPct val="90000"/>
              </a:lnSpc>
              <a:spcBef>
                <a:spcPts val="1000"/>
              </a:spcBef>
              <a:spcAft>
                <a:spcPts val="0"/>
              </a:spcAft>
              <a:buClr>
                <a:srgbClr val="595959"/>
              </a:buClr>
              <a:buSzPts val="1333"/>
              <a:buChar char="•"/>
              <a:defRPr sz="1333">
                <a:solidFill>
                  <a:srgbClr val="595959"/>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Clr>
                <a:schemeClr val="dk1"/>
              </a:buClr>
              <a:buSzPts val="1400"/>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rtl="0">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rtl="0">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rtl="0">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rtl="0">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rtl="0">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rtl="0">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rtl="0">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rtl="0">
              <a:spcBef>
                <a:spcPts val="0"/>
              </a:spcBef>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18.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
        <p:cNvGrpSpPr/>
        <p:nvPr/>
      </p:nvGrpSpPr>
      <p:grpSpPr>
        <a:xfrm>
          <a:off x="0" y="0"/>
          <a:ext cx="0" cy="0"/>
          <a:chOff x="0" y="0"/>
          <a:chExt cx="0" cy="0"/>
        </a:xfrm>
      </p:grpSpPr>
      <p:sp>
        <p:nvSpPr>
          <p:cNvPr id="33" name="Google Shape;33;p1"/>
          <p:cNvSpPr txBox="1">
            <a:spLocks noGrp="1"/>
          </p:cNvSpPr>
          <p:nvPr>
            <p:ph type="sldNum" idx="4294967295"/>
          </p:nvPr>
        </p:nvSpPr>
        <p:spPr>
          <a:xfrm>
            <a:off x="11460163" y="6216650"/>
            <a:ext cx="731837" cy="525463"/>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rgbClr val="888888"/>
              </a:buClr>
              <a:buSzPts val="1200"/>
              <a:buFont typeface="Calibri"/>
              <a:buNone/>
            </a:pPr>
            <a:fld id="{00000000-1234-1234-1234-123412341234}" type="slidenum">
              <a:rPr lang="en-IN"/>
              <a:t>1</a:t>
            </a:fld>
            <a:endParaRPr/>
          </a:p>
        </p:txBody>
      </p:sp>
      <p:pic>
        <p:nvPicPr>
          <p:cNvPr id="34" name="Google Shape;34;p1"/>
          <p:cNvPicPr preferRelativeResize="0"/>
          <p:nvPr/>
        </p:nvPicPr>
        <p:blipFill rotWithShape="1">
          <a:blip r:embed="rId3">
            <a:alphaModFix/>
          </a:blip>
          <a:srcRect/>
          <a:stretch/>
        </p:blipFill>
        <p:spPr>
          <a:xfrm>
            <a:off x="0" y="1"/>
            <a:ext cx="12192000" cy="2072543"/>
          </a:xfrm>
          <a:prstGeom prst="rect">
            <a:avLst/>
          </a:prstGeom>
          <a:noFill/>
          <a:ln>
            <a:noFill/>
          </a:ln>
        </p:spPr>
      </p:pic>
      <p:sp>
        <p:nvSpPr>
          <p:cNvPr id="35" name="Google Shape;35;p1"/>
          <p:cNvSpPr txBox="1"/>
          <p:nvPr/>
        </p:nvSpPr>
        <p:spPr>
          <a:xfrm>
            <a:off x="3071825" y="2386025"/>
            <a:ext cx="6586500" cy="328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en-IN" sz="5333" b="1" dirty="0">
                <a:solidFill>
                  <a:schemeClr val="accent2"/>
                </a:solidFill>
              </a:rPr>
              <a:t>INTERNET </a:t>
            </a:r>
            <a:r>
              <a:rPr lang="en-IN" sz="5333" b="1">
                <a:solidFill>
                  <a:schemeClr val="accent2"/>
                </a:solidFill>
              </a:rPr>
              <a:t>OF                            THINGS </a:t>
            </a:r>
            <a:endParaRPr dirty="0">
              <a:solidFill>
                <a:schemeClr val="dk1"/>
              </a:solidFill>
            </a:endParaRPr>
          </a:p>
          <a:p>
            <a:pPr marL="0" lvl="0" indent="0" algn="l" rtl="0">
              <a:spcBef>
                <a:spcPts val="0"/>
              </a:spcBef>
              <a:spcAft>
                <a:spcPts val="0"/>
              </a:spcAft>
              <a:buNone/>
            </a:pPr>
            <a:endParaRPr dirty="0">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8"/>
          <p:cNvSpPr txBox="1">
            <a:spLocks noGrp="1"/>
          </p:cNvSpPr>
          <p:nvPr>
            <p:ph type="body" idx="1"/>
          </p:nvPr>
        </p:nvSpPr>
        <p:spPr>
          <a:xfrm>
            <a:off x="198038" y="6318090"/>
            <a:ext cx="1279500" cy="2958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333"/>
              <a:buNone/>
            </a:pPr>
            <a:endParaRPr/>
          </a:p>
        </p:txBody>
      </p:sp>
      <p:pic>
        <p:nvPicPr>
          <p:cNvPr id="112" name="Google Shape;112;p8"/>
          <p:cNvPicPr preferRelativeResize="0"/>
          <p:nvPr/>
        </p:nvPicPr>
        <p:blipFill rotWithShape="1">
          <a:blip r:embed="rId3">
            <a:alphaModFix/>
          </a:blip>
          <a:srcRect/>
          <a:stretch/>
        </p:blipFill>
        <p:spPr>
          <a:xfrm>
            <a:off x="0" y="1184575"/>
            <a:ext cx="12192000" cy="5643749"/>
          </a:xfrm>
          <a:prstGeom prst="rect">
            <a:avLst/>
          </a:prstGeom>
          <a:noFill/>
          <a:ln>
            <a:noFill/>
          </a:ln>
        </p:spPr>
      </p:pic>
      <p:sp>
        <p:nvSpPr>
          <p:cNvPr id="113" name="Google Shape;113;p8"/>
          <p:cNvSpPr txBox="1"/>
          <p:nvPr/>
        </p:nvSpPr>
        <p:spPr>
          <a:xfrm>
            <a:off x="4151625" y="29675"/>
            <a:ext cx="2856300" cy="543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3400"/>
              <a:buFont typeface="Calibri"/>
              <a:buNone/>
            </a:pPr>
            <a:r>
              <a:rPr lang="en-IN" sz="3100">
                <a:solidFill>
                  <a:schemeClr val="dk1"/>
                </a:solidFill>
                <a:latin typeface="Calibri"/>
                <a:ea typeface="Calibri"/>
                <a:cs typeface="Calibri"/>
                <a:sym typeface="Calibri"/>
              </a:rPr>
              <a:t>    </a:t>
            </a:r>
            <a:r>
              <a:rPr lang="en-IN" sz="3100">
                <a:solidFill>
                  <a:schemeClr val="dk1"/>
                </a:solidFill>
                <a:latin typeface="Lora"/>
                <a:ea typeface="Lora"/>
                <a:cs typeface="Lora"/>
                <a:sym typeface="Lora"/>
              </a:rPr>
              <a:t>  </a:t>
            </a:r>
            <a:r>
              <a:rPr lang="en-IN" sz="3100" b="1">
                <a:solidFill>
                  <a:srgbClr val="FF9900"/>
                </a:solidFill>
                <a:latin typeface="Lora"/>
                <a:ea typeface="Lora"/>
                <a:cs typeface="Lora"/>
                <a:sym typeface="Lora"/>
              </a:rPr>
              <a:t>FLOWS</a:t>
            </a:r>
            <a:endParaRPr sz="3100" b="1">
              <a:solidFill>
                <a:srgbClr val="FF9900"/>
              </a:solidFill>
              <a:latin typeface="Lora"/>
              <a:ea typeface="Lora"/>
              <a:cs typeface="Lora"/>
              <a:sym typeface="Lora"/>
            </a:endParaRPr>
          </a:p>
        </p:txBody>
      </p:sp>
      <p:pic>
        <p:nvPicPr>
          <p:cNvPr id="114" name="Google Shape;114;p8"/>
          <p:cNvPicPr preferRelativeResize="0"/>
          <p:nvPr/>
        </p:nvPicPr>
        <p:blipFill rotWithShape="1">
          <a:blip r:embed="rId4">
            <a:alphaModFix/>
          </a:blip>
          <a:srcRect/>
          <a:stretch/>
        </p:blipFill>
        <p:spPr>
          <a:xfrm>
            <a:off x="10255825" y="29675"/>
            <a:ext cx="1828025" cy="687300"/>
          </a:xfrm>
          <a:prstGeom prst="rect">
            <a:avLst/>
          </a:prstGeom>
          <a:noFill/>
          <a:ln>
            <a:noFill/>
          </a:ln>
        </p:spPr>
      </p:pic>
      <p:sp>
        <p:nvSpPr>
          <p:cNvPr id="115" name="Google Shape;115;p8"/>
          <p:cNvSpPr txBox="1"/>
          <p:nvPr/>
        </p:nvSpPr>
        <p:spPr>
          <a:xfrm>
            <a:off x="311725" y="716975"/>
            <a:ext cx="37095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1700">
                <a:latin typeface="Lora"/>
                <a:ea typeface="Lora"/>
                <a:cs typeface="Lora"/>
                <a:sym typeface="Lora"/>
              </a:rPr>
              <a:t>1) To Manually control the robot</a:t>
            </a:r>
            <a:endParaRPr sz="1700">
              <a:latin typeface="Lora"/>
              <a:ea typeface="Lora"/>
              <a:cs typeface="Lora"/>
              <a:sym typeface="Lor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9"/>
          <p:cNvSpPr txBox="1">
            <a:spLocks noGrp="1"/>
          </p:cNvSpPr>
          <p:nvPr>
            <p:ph type="body" idx="1"/>
          </p:nvPr>
        </p:nvSpPr>
        <p:spPr>
          <a:xfrm>
            <a:off x="198038" y="6318090"/>
            <a:ext cx="1279500" cy="2958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333"/>
              <a:buNone/>
            </a:pPr>
            <a:endParaRPr/>
          </a:p>
        </p:txBody>
      </p:sp>
      <p:pic>
        <p:nvPicPr>
          <p:cNvPr id="122" name="Google Shape;122;p9"/>
          <p:cNvPicPr preferRelativeResize="0"/>
          <p:nvPr/>
        </p:nvPicPr>
        <p:blipFill rotWithShape="1">
          <a:blip r:embed="rId3">
            <a:alphaModFix/>
          </a:blip>
          <a:srcRect/>
          <a:stretch/>
        </p:blipFill>
        <p:spPr>
          <a:xfrm>
            <a:off x="0" y="928914"/>
            <a:ext cx="12192000" cy="5929086"/>
          </a:xfrm>
          <a:prstGeom prst="rect">
            <a:avLst/>
          </a:prstGeom>
          <a:noFill/>
          <a:ln>
            <a:noFill/>
          </a:ln>
        </p:spPr>
      </p:pic>
      <p:pic>
        <p:nvPicPr>
          <p:cNvPr id="123" name="Google Shape;123;p9"/>
          <p:cNvPicPr preferRelativeResize="0"/>
          <p:nvPr/>
        </p:nvPicPr>
        <p:blipFill rotWithShape="1">
          <a:blip r:embed="rId4">
            <a:alphaModFix/>
          </a:blip>
          <a:srcRect/>
          <a:stretch/>
        </p:blipFill>
        <p:spPr>
          <a:xfrm>
            <a:off x="10099385" y="171613"/>
            <a:ext cx="1724266" cy="543001"/>
          </a:xfrm>
          <a:prstGeom prst="rect">
            <a:avLst/>
          </a:prstGeom>
          <a:noFill/>
          <a:ln>
            <a:noFill/>
          </a:ln>
        </p:spPr>
      </p:pic>
      <p:sp>
        <p:nvSpPr>
          <p:cNvPr id="124" name="Google Shape;124;p9"/>
          <p:cNvSpPr txBox="1"/>
          <p:nvPr/>
        </p:nvSpPr>
        <p:spPr>
          <a:xfrm>
            <a:off x="576675" y="295225"/>
            <a:ext cx="6016200" cy="295800"/>
          </a:xfrm>
          <a:prstGeom prst="rect">
            <a:avLst/>
          </a:prstGeom>
          <a:noFill/>
          <a:ln>
            <a:noFill/>
          </a:ln>
        </p:spPr>
        <p:txBody>
          <a:bodyPr spcFirstLastPara="1" wrap="square" lIns="91425" tIns="91425" rIns="91425" bIns="91425" anchor="t" anchorCtr="0">
            <a:noAutofit/>
          </a:bodyPr>
          <a:lstStyle/>
          <a:p>
            <a:pPr marL="179999" lvl="0" indent="0" algn="l" rtl="0">
              <a:spcBef>
                <a:spcPts val="0"/>
              </a:spcBef>
              <a:spcAft>
                <a:spcPts val="0"/>
              </a:spcAft>
              <a:buNone/>
            </a:pPr>
            <a:r>
              <a:rPr lang="en-IN" sz="1700">
                <a:latin typeface="Lora"/>
                <a:ea typeface="Lora"/>
                <a:cs typeface="Lora"/>
                <a:sym typeface="Lora"/>
              </a:rPr>
              <a:t>2)”main” - the flow running in proximity  to the robot</a:t>
            </a:r>
            <a:endParaRPr sz="1700">
              <a:latin typeface="Lora"/>
              <a:ea typeface="Lora"/>
              <a:cs typeface="Lora"/>
              <a:sym typeface="Lor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10"/>
          <p:cNvSpPr txBox="1">
            <a:spLocks noGrp="1"/>
          </p:cNvSpPr>
          <p:nvPr>
            <p:ph type="body" idx="1"/>
          </p:nvPr>
        </p:nvSpPr>
        <p:spPr>
          <a:xfrm>
            <a:off x="198038" y="6318090"/>
            <a:ext cx="1279500" cy="2958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333"/>
              <a:buNone/>
            </a:pPr>
            <a:endParaRPr/>
          </a:p>
        </p:txBody>
      </p:sp>
      <p:pic>
        <p:nvPicPr>
          <p:cNvPr id="131" name="Google Shape;131;p10"/>
          <p:cNvPicPr preferRelativeResize="0"/>
          <p:nvPr/>
        </p:nvPicPr>
        <p:blipFill rotWithShape="1">
          <a:blip r:embed="rId3">
            <a:alphaModFix/>
          </a:blip>
          <a:srcRect/>
          <a:stretch/>
        </p:blipFill>
        <p:spPr>
          <a:xfrm>
            <a:off x="10187607" y="192357"/>
            <a:ext cx="1724266" cy="543001"/>
          </a:xfrm>
          <a:prstGeom prst="rect">
            <a:avLst/>
          </a:prstGeom>
          <a:noFill/>
          <a:ln>
            <a:noFill/>
          </a:ln>
        </p:spPr>
      </p:pic>
      <p:sp>
        <p:nvSpPr>
          <p:cNvPr id="132" name="Google Shape;132;p10"/>
          <p:cNvSpPr txBox="1"/>
          <p:nvPr/>
        </p:nvSpPr>
        <p:spPr>
          <a:xfrm>
            <a:off x="826075" y="284600"/>
            <a:ext cx="7247700" cy="35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1700">
                <a:latin typeface="Lora"/>
                <a:ea typeface="Lora"/>
                <a:cs typeface="Lora"/>
                <a:sym typeface="Lora"/>
              </a:rPr>
              <a:t>3)”sensor-end”-the flow running in proximity to the smart objects </a:t>
            </a:r>
            <a:endParaRPr sz="1700">
              <a:latin typeface="Lora"/>
              <a:ea typeface="Lora"/>
              <a:cs typeface="Lora"/>
              <a:sym typeface="Lora"/>
            </a:endParaRPr>
          </a:p>
        </p:txBody>
      </p:sp>
      <p:pic>
        <p:nvPicPr>
          <p:cNvPr id="133" name="Google Shape;133;p10"/>
          <p:cNvPicPr preferRelativeResize="0"/>
          <p:nvPr/>
        </p:nvPicPr>
        <p:blipFill>
          <a:blip r:embed="rId4">
            <a:alphaModFix/>
          </a:blip>
          <a:stretch>
            <a:fillRect/>
          </a:stretch>
        </p:blipFill>
        <p:spPr>
          <a:xfrm>
            <a:off x="0" y="1000125"/>
            <a:ext cx="12191999" cy="58578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1"/>
          <p:cNvSpPr txBox="1">
            <a:spLocks noGrp="1"/>
          </p:cNvSpPr>
          <p:nvPr>
            <p:ph type="body" idx="1"/>
          </p:nvPr>
        </p:nvSpPr>
        <p:spPr>
          <a:xfrm>
            <a:off x="198038" y="6318090"/>
            <a:ext cx="1279500" cy="2958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333"/>
              <a:buNone/>
            </a:pPr>
            <a:endParaRPr/>
          </a:p>
        </p:txBody>
      </p:sp>
      <p:pic>
        <p:nvPicPr>
          <p:cNvPr id="140" name="Google Shape;140;p11"/>
          <p:cNvPicPr preferRelativeResize="0"/>
          <p:nvPr/>
        </p:nvPicPr>
        <p:blipFill rotWithShape="1">
          <a:blip r:embed="rId3">
            <a:alphaModFix/>
          </a:blip>
          <a:srcRect/>
          <a:stretch/>
        </p:blipFill>
        <p:spPr>
          <a:xfrm>
            <a:off x="10365160" y="272256"/>
            <a:ext cx="1724266" cy="543001"/>
          </a:xfrm>
          <a:prstGeom prst="rect">
            <a:avLst/>
          </a:prstGeom>
          <a:noFill/>
          <a:ln>
            <a:noFill/>
          </a:ln>
        </p:spPr>
      </p:pic>
      <p:sp>
        <p:nvSpPr>
          <p:cNvPr id="141" name="Google Shape;141;p11"/>
          <p:cNvSpPr txBox="1"/>
          <p:nvPr/>
        </p:nvSpPr>
        <p:spPr>
          <a:xfrm>
            <a:off x="3171825" y="100025"/>
            <a:ext cx="4914900" cy="71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3200">
                <a:solidFill>
                  <a:srgbClr val="FF0000"/>
                </a:solidFill>
                <a:latin typeface="Calibri"/>
                <a:ea typeface="Calibri"/>
                <a:cs typeface="Calibri"/>
                <a:sym typeface="Calibri"/>
              </a:rPr>
              <a:t>          </a:t>
            </a:r>
            <a:r>
              <a:rPr lang="en-IN" sz="4000">
                <a:solidFill>
                  <a:srgbClr val="FF0000"/>
                </a:solidFill>
                <a:latin typeface="Calibri"/>
                <a:ea typeface="Calibri"/>
                <a:cs typeface="Calibri"/>
                <a:sym typeface="Calibri"/>
              </a:rPr>
              <a:t>   </a:t>
            </a:r>
            <a:r>
              <a:rPr lang="en-IN" sz="3800">
                <a:solidFill>
                  <a:srgbClr val="FF9900"/>
                </a:solidFill>
                <a:latin typeface="Calibri"/>
                <a:ea typeface="Calibri"/>
                <a:cs typeface="Calibri"/>
                <a:sym typeface="Calibri"/>
              </a:rPr>
              <a:t>DASHBOARD</a:t>
            </a:r>
            <a:endParaRPr sz="3800">
              <a:solidFill>
                <a:srgbClr val="FF9900"/>
              </a:solidFill>
              <a:latin typeface="Calibri"/>
              <a:ea typeface="Calibri"/>
              <a:cs typeface="Calibri"/>
              <a:sym typeface="Calibri"/>
            </a:endParaRPr>
          </a:p>
        </p:txBody>
      </p:sp>
      <p:pic>
        <p:nvPicPr>
          <p:cNvPr id="142" name="Google Shape;142;p11"/>
          <p:cNvPicPr preferRelativeResize="0"/>
          <p:nvPr/>
        </p:nvPicPr>
        <p:blipFill>
          <a:blip r:embed="rId4">
            <a:alphaModFix/>
          </a:blip>
          <a:stretch>
            <a:fillRect/>
          </a:stretch>
        </p:blipFill>
        <p:spPr>
          <a:xfrm>
            <a:off x="0" y="1100150"/>
            <a:ext cx="12192002" cy="5757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8c2d8bbf35_0_10"/>
          <p:cNvSpPr txBox="1">
            <a:spLocks noGrp="1"/>
          </p:cNvSpPr>
          <p:nvPr>
            <p:ph type="body" idx="1"/>
          </p:nvPr>
        </p:nvSpPr>
        <p:spPr>
          <a:xfrm>
            <a:off x="198038" y="6318090"/>
            <a:ext cx="1279500" cy="2958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a:p>
        </p:txBody>
      </p:sp>
      <p:pic>
        <p:nvPicPr>
          <p:cNvPr id="149" name="Google Shape;149;g8c2d8bbf35_0_10"/>
          <p:cNvPicPr preferRelativeResize="0"/>
          <p:nvPr/>
        </p:nvPicPr>
        <p:blipFill>
          <a:blip r:embed="rId3">
            <a:alphaModFix/>
          </a:blip>
          <a:stretch>
            <a:fillRect/>
          </a:stretch>
        </p:blipFill>
        <p:spPr>
          <a:xfrm>
            <a:off x="0" y="1279675"/>
            <a:ext cx="12192000" cy="5578325"/>
          </a:xfrm>
          <a:prstGeom prst="rect">
            <a:avLst/>
          </a:prstGeom>
          <a:noFill/>
          <a:ln>
            <a:noFill/>
          </a:ln>
        </p:spPr>
      </p:pic>
      <p:pic>
        <p:nvPicPr>
          <p:cNvPr id="150" name="Google Shape;150;g8c2d8bbf35_0_10"/>
          <p:cNvPicPr preferRelativeResize="0"/>
          <p:nvPr/>
        </p:nvPicPr>
        <p:blipFill rotWithShape="1">
          <a:blip r:embed="rId4">
            <a:alphaModFix/>
          </a:blip>
          <a:srcRect/>
          <a:stretch/>
        </p:blipFill>
        <p:spPr>
          <a:xfrm>
            <a:off x="9722200" y="71450"/>
            <a:ext cx="2307875" cy="11144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2"/>
          <p:cNvSpPr txBox="1">
            <a:spLocks noGrp="1"/>
          </p:cNvSpPr>
          <p:nvPr>
            <p:ph type="body" idx="1"/>
          </p:nvPr>
        </p:nvSpPr>
        <p:spPr>
          <a:xfrm>
            <a:off x="198038" y="6318090"/>
            <a:ext cx="1279500" cy="2958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333"/>
              <a:buNone/>
            </a:pPr>
            <a:endParaRPr/>
          </a:p>
        </p:txBody>
      </p:sp>
      <p:pic>
        <p:nvPicPr>
          <p:cNvPr id="157" name="Google Shape;157;p12"/>
          <p:cNvPicPr preferRelativeResize="0"/>
          <p:nvPr/>
        </p:nvPicPr>
        <p:blipFill rotWithShape="1">
          <a:blip r:embed="rId3">
            <a:alphaModFix/>
          </a:blip>
          <a:srcRect/>
          <a:stretch/>
        </p:blipFill>
        <p:spPr>
          <a:xfrm>
            <a:off x="0" y="932155"/>
            <a:ext cx="12191999" cy="5925845"/>
          </a:xfrm>
          <a:prstGeom prst="rect">
            <a:avLst/>
          </a:prstGeom>
          <a:noFill/>
          <a:ln>
            <a:noFill/>
          </a:ln>
        </p:spPr>
      </p:pic>
      <p:pic>
        <p:nvPicPr>
          <p:cNvPr id="158" name="Google Shape;158;p12"/>
          <p:cNvPicPr preferRelativeResize="0"/>
          <p:nvPr/>
        </p:nvPicPr>
        <p:blipFill rotWithShape="1">
          <a:blip r:embed="rId4">
            <a:alphaModFix/>
          </a:blip>
          <a:srcRect/>
          <a:stretch/>
        </p:blipFill>
        <p:spPr>
          <a:xfrm>
            <a:off x="10391793" y="183480"/>
            <a:ext cx="1724266" cy="543001"/>
          </a:xfrm>
          <a:prstGeom prst="rect">
            <a:avLst/>
          </a:prstGeom>
          <a:noFill/>
          <a:ln>
            <a:noFill/>
          </a:ln>
        </p:spPr>
      </p:pic>
      <p:sp>
        <p:nvSpPr>
          <p:cNvPr id="159" name="Google Shape;159;p12"/>
          <p:cNvSpPr txBox="1"/>
          <p:nvPr/>
        </p:nvSpPr>
        <p:spPr>
          <a:xfrm>
            <a:off x="1636575" y="280550"/>
            <a:ext cx="2649600" cy="543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2000" b="1">
                <a:solidFill>
                  <a:srgbClr val="FF9900"/>
                </a:solidFill>
                <a:latin typeface="Calibri"/>
                <a:ea typeface="Calibri"/>
                <a:cs typeface="Calibri"/>
                <a:sym typeface="Calibri"/>
              </a:rPr>
              <a:t>Manual control UI</a:t>
            </a:r>
            <a:endParaRPr sz="2000" b="1">
              <a:solidFill>
                <a:srgbClr val="FF9900"/>
              </a:solidFill>
              <a:latin typeface="Calibri"/>
              <a:ea typeface="Calibri"/>
              <a:cs typeface="Calibri"/>
              <a:sym typeface="Calibri"/>
            </a:endParaRPr>
          </a:p>
        </p:txBody>
      </p:sp>
      <p:sp>
        <p:nvSpPr>
          <p:cNvPr id="160" name="Google Shape;160;p12"/>
          <p:cNvSpPr txBox="1"/>
          <p:nvPr/>
        </p:nvSpPr>
        <p:spPr>
          <a:xfrm>
            <a:off x="6608625" y="311725"/>
            <a:ext cx="3585000" cy="41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2000" b="1">
                <a:solidFill>
                  <a:srgbClr val="FF0000"/>
                </a:solidFill>
                <a:latin typeface="Calibri"/>
                <a:ea typeface="Calibri"/>
                <a:cs typeface="Calibri"/>
                <a:sym typeface="Calibri"/>
              </a:rPr>
              <a:t>   </a:t>
            </a:r>
            <a:r>
              <a:rPr lang="en-IN" sz="2000" b="1">
                <a:solidFill>
                  <a:srgbClr val="FF9900"/>
                </a:solidFill>
                <a:latin typeface="Calibri"/>
                <a:ea typeface="Calibri"/>
                <a:cs typeface="Calibri"/>
                <a:sym typeface="Calibri"/>
              </a:rPr>
              <a:t>Video Feedback from the bot</a:t>
            </a:r>
            <a:r>
              <a:rPr lang="en-IN" sz="2000" b="1">
                <a:solidFill>
                  <a:srgbClr val="FF0000"/>
                </a:solidFill>
                <a:latin typeface="Calibri"/>
                <a:ea typeface="Calibri"/>
                <a:cs typeface="Calibri"/>
                <a:sym typeface="Calibri"/>
              </a:rPr>
              <a:t> </a:t>
            </a:r>
            <a:endParaRPr sz="2000" b="1">
              <a:solidFill>
                <a:srgbClr val="FF000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3"/>
          <p:cNvSpPr txBox="1">
            <a:spLocks noGrp="1"/>
          </p:cNvSpPr>
          <p:nvPr>
            <p:ph type="body" idx="1"/>
          </p:nvPr>
        </p:nvSpPr>
        <p:spPr>
          <a:xfrm>
            <a:off x="198038" y="6318090"/>
            <a:ext cx="1279500" cy="2958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333"/>
              <a:buNone/>
            </a:pPr>
            <a:endParaRPr/>
          </a:p>
        </p:txBody>
      </p:sp>
      <p:pic>
        <p:nvPicPr>
          <p:cNvPr id="167" name="Google Shape;167;p13"/>
          <p:cNvPicPr preferRelativeResize="0"/>
          <p:nvPr/>
        </p:nvPicPr>
        <p:blipFill rotWithShape="1">
          <a:blip r:embed="rId3">
            <a:alphaModFix/>
          </a:blip>
          <a:srcRect/>
          <a:stretch/>
        </p:blipFill>
        <p:spPr>
          <a:xfrm>
            <a:off x="31425" y="788624"/>
            <a:ext cx="12129149" cy="6069375"/>
          </a:xfrm>
          <a:prstGeom prst="rect">
            <a:avLst/>
          </a:prstGeom>
          <a:noFill/>
          <a:ln>
            <a:noFill/>
          </a:ln>
        </p:spPr>
      </p:pic>
      <p:pic>
        <p:nvPicPr>
          <p:cNvPr id="168" name="Google Shape;168;p13"/>
          <p:cNvPicPr preferRelativeResize="0"/>
          <p:nvPr/>
        </p:nvPicPr>
        <p:blipFill rotWithShape="1">
          <a:blip r:embed="rId4">
            <a:alphaModFix/>
          </a:blip>
          <a:srcRect/>
          <a:stretch/>
        </p:blipFill>
        <p:spPr>
          <a:xfrm>
            <a:off x="10178730" y="245623"/>
            <a:ext cx="1724266" cy="5430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16"/>
          <p:cNvSpPr txBox="1">
            <a:spLocks noGrp="1"/>
          </p:cNvSpPr>
          <p:nvPr>
            <p:ph type="body" idx="1"/>
          </p:nvPr>
        </p:nvSpPr>
        <p:spPr>
          <a:xfrm>
            <a:off x="198038" y="6318090"/>
            <a:ext cx="1279500" cy="2958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333"/>
              <a:buNone/>
            </a:pPr>
            <a:endParaRPr/>
          </a:p>
        </p:txBody>
      </p:sp>
      <p:pic>
        <p:nvPicPr>
          <p:cNvPr id="175" name="Google Shape;175;p16"/>
          <p:cNvPicPr preferRelativeResize="0"/>
          <p:nvPr/>
        </p:nvPicPr>
        <p:blipFill rotWithShape="1">
          <a:blip r:embed="rId3">
            <a:alphaModFix/>
          </a:blip>
          <a:srcRect/>
          <a:stretch/>
        </p:blipFill>
        <p:spPr>
          <a:xfrm>
            <a:off x="3877148" y="1"/>
            <a:ext cx="4965011" cy="6858000"/>
          </a:xfrm>
          <a:prstGeom prst="rect">
            <a:avLst/>
          </a:prstGeom>
          <a:noFill/>
          <a:ln>
            <a:noFill/>
          </a:ln>
        </p:spPr>
      </p:pic>
      <p:sp>
        <p:nvSpPr>
          <p:cNvPr id="176" name="Google Shape;176;p16"/>
          <p:cNvSpPr txBox="1"/>
          <p:nvPr/>
        </p:nvSpPr>
        <p:spPr>
          <a:xfrm>
            <a:off x="510550" y="1131500"/>
            <a:ext cx="3477300" cy="39807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800"/>
              <a:buFont typeface="Arial"/>
              <a:buNone/>
            </a:pPr>
            <a:endParaRPr sz="180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800"/>
              <a:buFont typeface="Arial"/>
              <a:buNone/>
            </a:pPr>
            <a:endParaRPr sz="180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800"/>
              <a:buFont typeface="Arial"/>
              <a:buNone/>
            </a:pPr>
            <a:endParaRPr sz="180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800"/>
              <a:buFont typeface="Arial"/>
              <a:buNone/>
            </a:pPr>
            <a:endParaRPr sz="180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800"/>
              <a:buFont typeface="Arial"/>
              <a:buNone/>
            </a:pPr>
            <a:endParaRPr sz="180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1800"/>
              <a:buFont typeface="Arial"/>
              <a:buNone/>
            </a:pPr>
            <a:endParaRPr sz="1800">
              <a:solidFill>
                <a:schemeClr val="dk1"/>
              </a:solidFill>
              <a:latin typeface="Calibri"/>
              <a:ea typeface="Calibri"/>
              <a:cs typeface="Calibri"/>
              <a:sym typeface="Calibri"/>
            </a:endParaRPr>
          </a:p>
          <a:p>
            <a:pPr marL="0" marR="0" lvl="0" indent="0" algn="l" rtl="0">
              <a:spcBef>
                <a:spcPts val="0"/>
              </a:spcBef>
              <a:spcAft>
                <a:spcPts val="0"/>
              </a:spcAft>
              <a:buClr>
                <a:schemeClr val="dk1"/>
              </a:buClr>
              <a:buSzPts val="2400"/>
              <a:buFont typeface="Calibri"/>
              <a:buNone/>
            </a:pPr>
            <a:r>
              <a:rPr lang="en-IN" sz="3000" b="1">
                <a:solidFill>
                  <a:srgbClr val="FF9900"/>
                </a:solidFill>
                <a:latin typeface="Calibri"/>
                <a:ea typeface="Calibri"/>
                <a:cs typeface="Calibri"/>
                <a:sym typeface="Calibri"/>
              </a:rPr>
              <a:t>Mobile Interface for manual   control over the bot</a:t>
            </a:r>
            <a:r>
              <a:rPr lang="en-IN" sz="3000" b="1">
                <a:solidFill>
                  <a:srgbClr val="FF0000"/>
                </a:solidFill>
                <a:latin typeface="Calibri"/>
                <a:ea typeface="Calibri"/>
                <a:cs typeface="Calibri"/>
                <a:sym typeface="Calibri"/>
              </a:rPr>
              <a:t>    </a:t>
            </a:r>
            <a:endParaRPr sz="3000" b="1">
              <a:solidFill>
                <a:srgbClr val="FF0000"/>
              </a:solidFill>
              <a:latin typeface="Calibri"/>
              <a:ea typeface="Calibri"/>
              <a:cs typeface="Calibri"/>
              <a:sym typeface="Calibri"/>
            </a:endParaRPr>
          </a:p>
        </p:txBody>
      </p:sp>
      <p:pic>
        <p:nvPicPr>
          <p:cNvPr id="177" name="Google Shape;177;p16"/>
          <p:cNvPicPr preferRelativeResize="0"/>
          <p:nvPr/>
        </p:nvPicPr>
        <p:blipFill rotWithShape="1">
          <a:blip r:embed="rId4">
            <a:alphaModFix/>
          </a:blip>
          <a:srcRect/>
          <a:stretch/>
        </p:blipFill>
        <p:spPr>
          <a:xfrm>
            <a:off x="10249751" y="94703"/>
            <a:ext cx="1724266" cy="5430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4"/>
          <p:cNvSpPr txBox="1">
            <a:spLocks noGrp="1"/>
          </p:cNvSpPr>
          <p:nvPr>
            <p:ph type="title"/>
          </p:nvPr>
        </p:nvSpPr>
        <p:spPr>
          <a:xfrm>
            <a:off x="1477650" y="190225"/>
            <a:ext cx="9446100" cy="781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4400"/>
              <a:buNone/>
            </a:pPr>
            <a:r>
              <a:rPr lang="en-IN"/>
              <a:t>                     </a:t>
            </a:r>
            <a:r>
              <a:rPr lang="en-IN">
                <a:solidFill>
                  <a:srgbClr val="FF9900"/>
                </a:solidFill>
              </a:rPr>
              <a:t>Circuit Diagram</a:t>
            </a:r>
            <a:endParaRPr>
              <a:solidFill>
                <a:srgbClr val="FF9900"/>
              </a:solidFill>
            </a:endParaRPr>
          </a:p>
        </p:txBody>
      </p:sp>
      <p:sp>
        <p:nvSpPr>
          <p:cNvPr id="183" name="Google Shape;183;p14"/>
          <p:cNvSpPr txBox="1">
            <a:spLocks noGrp="1"/>
          </p:cNvSpPr>
          <p:nvPr>
            <p:ph type="body" idx="2"/>
          </p:nvPr>
        </p:nvSpPr>
        <p:spPr>
          <a:xfrm>
            <a:off x="198038" y="6318090"/>
            <a:ext cx="1279621" cy="29592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endParaRPr/>
          </a:p>
        </p:txBody>
      </p:sp>
      <p:pic>
        <p:nvPicPr>
          <p:cNvPr id="184" name="Google Shape;184;p14" descr="A close up of a device&#10;&#10;Description automatically generated"/>
          <p:cNvPicPr preferRelativeResize="0"/>
          <p:nvPr/>
        </p:nvPicPr>
        <p:blipFill rotWithShape="1">
          <a:blip r:embed="rId3">
            <a:alphaModFix/>
          </a:blip>
          <a:srcRect/>
          <a:stretch/>
        </p:blipFill>
        <p:spPr>
          <a:xfrm>
            <a:off x="198050" y="1700225"/>
            <a:ext cx="5516948" cy="5157776"/>
          </a:xfrm>
          <a:prstGeom prst="rect">
            <a:avLst/>
          </a:prstGeom>
          <a:noFill/>
          <a:ln>
            <a:noFill/>
          </a:ln>
        </p:spPr>
      </p:pic>
      <p:pic>
        <p:nvPicPr>
          <p:cNvPr id="185" name="Google Shape;185;p14" descr="A screenshot of a circuit board&#10;&#10;Description automatically generated"/>
          <p:cNvPicPr preferRelativeResize="0"/>
          <p:nvPr/>
        </p:nvPicPr>
        <p:blipFill rotWithShape="1">
          <a:blip r:embed="rId4">
            <a:alphaModFix/>
          </a:blip>
          <a:srcRect/>
          <a:stretch/>
        </p:blipFill>
        <p:spPr>
          <a:xfrm>
            <a:off x="6257925" y="1700225"/>
            <a:ext cx="5934074" cy="51577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15"/>
          <p:cNvSpPr txBox="1">
            <a:spLocks noGrp="1"/>
          </p:cNvSpPr>
          <p:nvPr>
            <p:ph type="body" idx="1"/>
          </p:nvPr>
        </p:nvSpPr>
        <p:spPr>
          <a:xfrm>
            <a:off x="198038" y="6318090"/>
            <a:ext cx="1279500" cy="2958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333"/>
              <a:buNone/>
            </a:pPr>
            <a:endParaRPr/>
          </a:p>
        </p:txBody>
      </p:sp>
      <p:pic>
        <p:nvPicPr>
          <p:cNvPr id="192" name="Google Shape;192;p15"/>
          <p:cNvPicPr preferRelativeResize="0"/>
          <p:nvPr/>
        </p:nvPicPr>
        <p:blipFill rotWithShape="1">
          <a:blip r:embed="rId3">
            <a:alphaModFix/>
          </a:blip>
          <a:srcRect/>
          <a:stretch/>
        </p:blipFill>
        <p:spPr>
          <a:xfrm>
            <a:off x="0" y="1189608"/>
            <a:ext cx="6095996" cy="5668393"/>
          </a:xfrm>
          <a:prstGeom prst="rect">
            <a:avLst/>
          </a:prstGeom>
          <a:noFill/>
          <a:ln>
            <a:noFill/>
          </a:ln>
        </p:spPr>
      </p:pic>
      <p:pic>
        <p:nvPicPr>
          <p:cNvPr id="193" name="Google Shape;193;p15"/>
          <p:cNvPicPr preferRelativeResize="0"/>
          <p:nvPr/>
        </p:nvPicPr>
        <p:blipFill rotWithShape="1">
          <a:blip r:embed="rId4">
            <a:alphaModFix/>
          </a:blip>
          <a:srcRect/>
          <a:stretch/>
        </p:blipFill>
        <p:spPr>
          <a:xfrm>
            <a:off x="6096000" y="1189608"/>
            <a:ext cx="6046726" cy="5640917"/>
          </a:xfrm>
          <a:prstGeom prst="rect">
            <a:avLst/>
          </a:prstGeom>
          <a:noFill/>
          <a:ln>
            <a:noFill/>
          </a:ln>
        </p:spPr>
      </p:pic>
      <p:pic>
        <p:nvPicPr>
          <p:cNvPr id="194" name="Google Shape;194;p15"/>
          <p:cNvPicPr preferRelativeResize="0"/>
          <p:nvPr/>
        </p:nvPicPr>
        <p:blipFill rotWithShape="1">
          <a:blip r:embed="rId5">
            <a:alphaModFix/>
          </a:blip>
          <a:srcRect/>
          <a:stretch/>
        </p:blipFill>
        <p:spPr>
          <a:xfrm>
            <a:off x="10223117" y="186431"/>
            <a:ext cx="1724266" cy="52837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
        <p:cNvGrpSpPr/>
        <p:nvPr/>
      </p:nvGrpSpPr>
      <p:grpSpPr>
        <a:xfrm>
          <a:off x="0" y="0"/>
          <a:ext cx="0" cy="0"/>
          <a:chOff x="0" y="0"/>
          <a:chExt cx="0" cy="0"/>
        </a:xfrm>
      </p:grpSpPr>
      <p:sp>
        <p:nvSpPr>
          <p:cNvPr id="40" name="Google Shape;40;p2"/>
          <p:cNvSpPr txBox="1">
            <a:spLocks noGrp="1"/>
          </p:cNvSpPr>
          <p:nvPr>
            <p:ph type="title"/>
          </p:nvPr>
        </p:nvSpPr>
        <p:spPr>
          <a:xfrm>
            <a:off x="497024" y="397981"/>
            <a:ext cx="10515600" cy="781067"/>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4400"/>
              <a:buNone/>
            </a:pPr>
            <a:r>
              <a:rPr lang="en-IN"/>
              <a:t>Disclaimer</a:t>
            </a:r>
            <a:endParaRPr/>
          </a:p>
        </p:txBody>
      </p:sp>
      <p:sp>
        <p:nvSpPr>
          <p:cNvPr id="41" name="Google Shape;41;p2"/>
          <p:cNvSpPr txBox="1">
            <a:spLocks noGrp="1"/>
          </p:cNvSpPr>
          <p:nvPr>
            <p:ph type="body" idx="1"/>
          </p:nvPr>
        </p:nvSpPr>
        <p:spPr>
          <a:xfrm>
            <a:off x="408248" y="1280588"/>
            <a:ext cx="11391128" cy="4805080"/>
          </a:xfrm>
          <a:prstGeom prst="rect">
            <a:avLst/>
          </a:prstGeom>
          <a:noFill/>
          <a:ln>
            <a:noFill/>
          </a:ln>
        </p:spPr>
        <p:txBody>
          <a:bodyPr spcFirstLastPara="1" wrap="square" lIns="121900" tIns="121900" rIns="121900" bIns="121900" anchor="t" anchorCtr="0">
            <a:noAutofit/>
          </a:bodyPr>
          <a:lstStyle/>
          <a:p>
            <a:pPr marL="715415" lvl="0" indent="-596885" algn="l" rtl="0">
              <a:lnSpc>
                <a:spcPct val="100000"/>
              </a:lnSpc>
              <a:spcBef>
                <a:spcPts val="0"/>
              </a:spcBef>
              <a:spcAft>
                <a:spcPts val="0"/>
              </a:spcAft>
              <a:buClr>
                <a:srgbClr val="3A3A3A"/>
              </a:buClr>
              <a:buSzPts val="3200"/>
              <a:buFont typeface="Inter"/>
              <a:buChar char="☞"/>
            </a:pPr>
            <a:r>
              <a:rPr lang="en-IN" i="1"/>
              <a:t>This presentation is purely educational.</a:t>
            </a:r>
            <a:endParaRPr/>
          </a:p>
          <a:p>
            <a:pPr marL="715415" lvl="0" indent="-596885" algn="l" rtl="0">
              <a:lnSpc>
                <a:spcPct val="95416"/>
              </a:lnSpc>
              <a:spcBef>
                <a:spcPts val="1333"/>
              </a:spcBef>
              <a:spcAft>
                <a:spcPts val="0"/>
              </a:spcAft>
              <a:buClr>
                <a:srgbClr val="3A3A3A"/>
              </a:buClr>
              <a:buSzPts val="3200"/>
              <a:buFont typeface="Inter"/>
              <a:buChar char="☞"/>
            </a:pPr>
            <a:r>
              <a:rPr lang="en-IN" i="1"/>
              <a:t>The views expressed by the presenter is not representation of any organization. </a:t>
            </a:r>
            <a:endParaRPr/>
          </a:p>
          <a:p>
            <a:pPr marL="715415" lvl="0" indent="-596885" algn="l" rtl="0">
              <a:lnSpc>
                <a:spcPct val="95416"/>
              </a:lnSpc>
              <a:spcBef>
                <a:spcPts val="1333"/>
              </a:spcBef>
              <a:spcAft>
                <a:spcPts val="0"/>
              </a:spcAft>
              <a:buClr>
                <a:srgbClr val="3A3A3A"/>
              </a:buClr>
              <a:buSzPts val="3200"/>
              <a:buFont typeface="Inter"/>
              <a:buChar char="☞"/>
            </a:pPr>
            <a:r>
              <a:rPr lang="en-IN" i="1"/>
              <a:t>The views are based on professional experience of the presenter and no liability is accepted by the </a:t>
            </a:r>
            <a:br>
              <a:rPr lang="en-IN" i="1"/>
            </a:br>
            <a:r>
              <a:rPr lang="en-IN" i="1"/>
              <a:t>presenter in the event of any potential </a:t>
            </a:r>
            <a:br>
              <a:rPr lang="en-IN" i="1"/>
            </a:br>
            <a:r>
              <a:rPr lang="en-IN" i="1"/>
              <a:t>or perceived losses resulting from </a:t>
            </a:r>
            <a:br>
              <a:rPr lang="en-IN" i="1"/>
            </a:br>
            <a:r>
              <a:rPr lang="en-IN" i="1"/>
              <a:t>this presentation.</a:t>
            </a:r>
            <a:endParaRPr/>
          </a:p>
        </p:txBody>
      </p:sp>
      <p:sp>
        <p:nvSpPr>
          <p:cNvPr id="42" name="Google Shape;42;p2"/>
          <p:cNvSpPr txBox="1">
            <a:spLocks noGrp="1"/>
          </p:cNvSpPr>
          <p:nvPr>
            <p:ph type="sldNum" idx="12"/>
          </p:nvPr>
        </p:nvSpPr>
        <p:spPr>
          <a:xfrm>
            <a:off x="11296611" y="6217623"/>
            <a:ext cx="731600" cy="524800"/>
          </a:xfrm>
          <a:prstGeom prst="rect">
            <a:avLst/>
          </a:prstGeom>
          <a:noFill/>
          <a:ln>
            <a:noFill/>
          </a:ln>
        </p:spPr>
        <p:txBody>
          <a:bodyPr spcFirstLastPara="1" wrap="square" lIns="121900" tIns="121900" rIns="121900" bIns="121900" anchor="ctr" anchorCtr="0">
            <a:noAutofit/>
          </a:bodyPr>
          <a:lstStyle/>
          <a:p>
            <a:pPr marL="0" lvl="0" indent="0" algn="r" rtl="0">
              <a:spcBef>
                <a:spcPts val="0"/>
              </a:spcBef>
              <a:spcAft>
                <a:spcPts val="0"/>
              </a:spcAft>
              <a:buClr>
                <a:srgbClr val="888888"/>
              </a:buClr>
              <a:buSzPts val="1200"/>
              <a:buFont typeface="Calibri"/>
              <a:buNone/>
            </a:pPr>
            <a:fld id="{00000000-1234-1234-1234-123412341234}" type="slidenum">
              <a:rPr lang="en-IN"/>
              <a:t>2</a:t>
            </a:fld>
            <a:endParaRPr/>
          </a:p>
        </p:txBody>
      </p:sp>
      <p:sp>
        <p:nvSpPr>
          <p:cNvPr id="43" name="Google Shape;43;p2"/>
          <p:cNvSpPr txBox="1">
            <a:spLocks noGrp="1"/>
          </p:cNvSpPr>
          <p:nvPr>
            <p:ph type="body" idx="2"/>
          </p:nvPr>
        </p:nvSpPr>
        <p:spPr>
          <a:xfrm>
            <a:off x="198038" y="6318090"/>
            <a:ext cx="1279621" cy="29592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2800"/>
              <a:buNone/>
            </a:pPr>
            <a:r>
              <a:rPr lang="en-IN"/>
              <a:t>10 June 2020</a:t>
            </a:r>
            <a:endParaRPr/>
          </a:p>
          <a:p>
            <a:pPr marL="0" lvl="0" indent="0" algn="l" rtl="0">
              <a:lnSpc>
                <a:spcPct val="90000"/>
              </a:lnSpc>
              <a:spcBef>
                <a:spcPts val="1000"/>
              </a:spcBef>
              <a:spcAft>
                <a:spcPts val="0"/>
              </a:spcAft>
              <a:buSzPts val="2800"/>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17"/>
          <p:cNvSpPr txBox="1">
            <a:spLocks noGrp="1"/>
          </p:cNvSpPr>
          <p:nvPr>
            <p:ph type="body" idx="1"/>
          </p:nvPr>
        </p:nvSpPr>
        <p:spPr>
          <a:xfrm>
            <a:off x="198038" y="6318090"/>
            <a:ext cx="1279621" cy="29592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95959"/>
              </a:buClr>
              <a:buSzPts val="1300"/>
              <a:buNone/>
            </a:pPr>
            <a:r>
              <a:rPr lang="en-IN"/>
              <a:t>Date	</a:t>
            </a:r>
            <a:endParaRPr/>
          </a:p>
        </p:txBody>
      </p:sp>
      <p:sp>
        <p:nvSpPr>
          <p:cNvPr id="200" name="Google Shape;200;p17"/>
          <p:cNvSpPr txBox="1">
            <a:spLocks noGrp="1"/>
          </p:cNvSpPr>
          <p:nvPr>
            <p:ph type="sldNum" idx="12"/>
          </p:nvPr>
        </p:nvSpPr>
        <p:spPr>
          <a:xfrm>
            <a:off x="11296611" y="6217623"/>
            <a:ext cx="731600" cy="524800"/>
          </a:xfrm>
          <a:prstGeom prst="rect">
            <a:avLst/>
          </a:prstGeom>
          <a:noFill/>
          <a:ln>
            <a:noFill/>
          </a:ln>
        </p:spPr>
        <p:txBody>
          <a:bodyPr spcFirstLastPara="1" wrap="square" lIns="121900" tIns="121900" rIns="121900" bIns="121900" anchor="ctr" anchorCtr="0">
            <a:noAutofit/>
          </a:bodyPr>
          <a:lstStyle/>
          <a:p>
            <a:pPr marL="0" lvl="0" indent="0" algn="r" rtl="0">
              <a:spcBef>
                <a:spcPts val="0"/>
              </a:spcBef>
              <a:spcAft>
                <a:spcPts val="0"/>
              </a:spcAft>
              <a:buClr>
                <a:srgbClr val="888888"/>
              </a:buClr>
              <a:buSzPts val="1200"/>
              <a:buFont typeface="Calibri"/>
              <a:buNone/>
            </a:pPr>
            <a:fld id="{00000000-1234-1234-1234-123412341234}" type="slidenum">
              <a:rPr lang="en-IN"/>
              <a:t>20</a:t>
            </a:fld>
            <a:endParaRPr/>
          </a:p>
        </p:txBody>
      </p:sp>
      <p:sp>
        <p:nvSpPr>
          <p:cNvPr id="201" name="Google Shape;201;p17"/>
          <p:cNvSpPr/>
          <p:nvPr/>
        </p:nvSpPr>
        <p:spPr>
          <a:xfrm>
            <a:off x="4557997" y="1576200"/>
            <a:ext cx="2268900" cy="460800"/>
          </a:xfrm>
          <a:prstGeom prst="rect">
            <a:avLst/>
          </a:prstGeom>
          <a:noFill/>
          <a:ln>
            <a:noFill/>
          </a:ln>
        </p:spPr>
        <p:txBody>
          <a:bodyPr spcFirstLastPara="1" wrap="square" lIns="90000" tIns="45000" rIns="90000" bIns="45000" anchor="t" anchorCtr="0">
            <a:noAutofit/>
          </a:bodyPr>
          <a:lstStyle/>
          <a:p>
            <a:pPr marL="0" marR="0" lvl="0" indent="0" algn="r" rtl="0">
              <a:lnSpc>
                <a:spcPct val="100000"/>
              </a:lnSpc>
              <a:spcBef>
                <a:spcPts val="0"/>
              </a:spcBef>
              <a:spcAft>
                <a:spcPts val="0"/>
              </a:spcAft>
              <a:buClr>
                <a:srgbClr val="EA7F25"/>
              </a:buClr>
              <a:buSzPts val="2000"/>
              <a:buFont typeface="Calibri"/>
              <a:buNone/>
            </a:pPr>
            <a:r>
              <a:rPr lang="en-IN" sz="2000" b="1" i="0" u="none" strike="noStrike" cap="none">
                <a:solidFill>
                  <a:srgbClr val="EA7F25"/>
                </a:solidFill>
                <a:latin typeface="Calibri"/>
                <a:ea typeface="Calibri"/>
                <a:cs typeface="Calibri"/>
                <a:sym typeface="Calibri"/>
              </a:rPr>
              <a:t>Technologies Used</a:t>
            </a:r>
            <a:endParaRPr sz="1600" b="1">
              <a:solidFill>
                <a:schemeClr val="dk1"/>
              </a:solidFill>
              <a:latin typeface="Arial"/>
              <a:ea typeface="Arial"/>
              <a:cs typeface="Arial"/>
              <a:sym typeface="Arial"/>
            </a:endParaRPr>
          </a:p>
        </p:txBody>
      </p:sp>
      <p:sp>
        <p:nvSpPr>
          <p:cNvPr id="202" name="Google Shape;202;p17"/>
          <p:cNvSpPr/>
          <p:nvPr/>
        </p:nvSpPr>
        <p:spPr>
          <a:xfrm>
            <a:off x="518400" y="1953087"/>
            <a:ext cx="6862680" cy="4154750"/>
          </a:xfrm>
          <a:prstGeom prst="rect">
            <a:avLst/>
          </a:prstGeom>
          <a:noFill/>
          <a:ln>
            <a:noFill/>
          </a:ln>
        </p:spPr>
        <p:txBody>
          <a:bodyPr spcFirstLastPara="1" wrap="square" lIns="90000" tIns="45000" rIns="90000" bIns="45000" anchor="ctr" anchorCtr="0">
            <a:noAutofit/>
          </a:bodyPr>
          <a:lstStyle/>
          <a:p>
            <a:pPr marL="457200" marR="0" lvl="0" indent="-342900" algn="just" rtl="0">
              <a:lnSpc>
                <a:spcPct val="100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Arduino microcontroller/Arduino ide</a:t>
            </a:r>
            <a:endParaRPr sz="1800">
              <a:solidFill>
                <a:srgbClr val="0033CC"/>
              </a:solidFill>
              <a:latin typeface="Trebuchet MS"/>
              <a:ea typeface="Trebuchet MS"/>
              <a:cs typeface="Trebuchet MS"/>
              <a:sym typeface="Trebuchet MS"/>
            </a:endParaRPr>
          </a:p>
          <a:p>
            <a:pPr marL="457200" marR="0" lvl="0" indent="-342900" algn="just" rtl="0">
              <a:lnSpc>
                <a:spcPct val="100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Node-red</a:t>
            </a:r>
            <a:endParaRPr sz="1800">
              <a:solidFill>
                <a:srgbClr val="0033CC"/>
              </a:solidFill>
              <a:latin typeface="Trebuchet MS"/>
              <a:ea typeface="Trebuchet MS"/>
              <a:cs typeface="Trebuchet MS"/>
              <a:sym typeface="Trebuchet MS"/>
            </a:endParaRPr>
          </a:p>
          <a:p>
            <a:pPr marL="457200" marR="0" lvl="0" indent="-342900" algn="just" rtl="0">
              <a:lnSpc>
                <a:spcPct val="100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Gmail services</a:t>
            </a:r>
            <a:endParaRPr sz="1800">
              <a:solidFill>
                <a:srgbClr val="0033CC"/>
              </a:solidFill>
              <a:latin typeface="Trebuchet MS"/>
              <a:ea typeface="Trebuchet MS"/>
              <a:cs typeface="Trebuchet MS"/>
              <a:sym typeface="Trebuchet MS"/>
            </a:endParaRPr>
          </a:p>
          <a:p>
            <a:pPr marL="457200" marR="0" lvl="0" indent="-342900" algn="just" rtl="0">
              <a:lnSpc>
                <a:spcPct val="100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Ivideon</a:t>
            </a:r>
            <a:endParaRPr sz="1800">
              <a:solidFill>
                <a:srgbClr val="0033CC"/>
              </a:solidFill>
              <a:latin typeface="Trebuchet MS"/>
              <a:ea typeface="Trebuchet MS"/>
              <a:cs typeface="Trebuchet MS"/>
              <a:sym typeface="Trebuchet MS"/>
            </a:endParaRPr>
          </a:p>
          <a:p>
            <a:pPr marL="457200" marR="0" lvl="0" indent="-342900" algn="just" rtl="0">
              <a:lnSpc>
                <a:spcPct val="100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Android node-red interface</a:t>
            </a:r>
            <a:endParaRPr sz="1800">
              <a:solidFill>
                <a:srgbClr val="0033CC"/>
              </a:solidFill>
              <a:latin typeface="Trebuchet MS"/>
              <a:ea typeface="Trebuchet MS"/>
              <a:cs typeface="Trebuchet MS"/>
              <a:sym typeface="Trebuchet MS"/>
            </a:endParaRPr>
          </a:p>
          <a:p>
            <a:pPr marL="0" marR="0" lvl="0" indent="0" algn="just" rtl="0">
              <a:lnSpc>
                <a:spcPct val="100000"/>
              </a:lnSpc>
              <a:spcBef>
                <a:spcPts val="0"/>
              </a:spcBef>
              <a:spcAft>
                <a:spcPts val="0"/>
              </a:spcAft>
              <a:buClr>
                <a:schemeClr val="dk1"/>
              </a:buClr>
              <a:buSzPts val="1800"/>
              <a:buFont typeface="Arial"/>
              <a:buNone/>
            </a:pPr>
            <a:endParaRPr sz="1800">
              <a:solidFill>
                <a:srgbClr val="0033CC"/>
              </a:solidFill>
              <a:latin typeface="Trebuchet MS"/>
              <a:ea typeface="Trebuchet MS"/>
              <a:cs typeface="Trebuchet MS"/>
              <a:sym typeface="Trebuchet MS"/>
            </a:endParaRPr>
          </a:p>
        </p:txBody>
      </p:sp>
      <p:pic>
        <p:nvPicPr>
          <p:cNvPr id="203" name="Google Shape;203;p17"/>
          <p:cNvPicPr preferRelativeResize="0"/>
          <p:nvPr/>
        </p:nvPicPr>
        <p:blipFill rotWithShape="1">
          <a:blip r:embed="rId3">
            <a:alphaModFix/>
          </a:blip>
          <a:srcRect/>
          <a:stretch/>
        </p:blipFill>
        <p:spPr>
          <a:xfrm>
            <a:off x="10193425" y="115577"/>
            <a:ext cx="1724266" cy="5430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8"/>
          <p:cNvSpPr txBox="1">
            <a:spLocks noGrp="1"/>
          </p:cNvSpPr>
          <p:nvPr>
            <p:ph type="body" idx="1"/>
          </p:nvPr>
        </p:nvSpPr>
        <p:spPr>
          <a:xfrm>
            <a:off x="198038" y="6318090"/>
            <a:ext cx="1279621" cy="29592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95959"/>
              </a:buClr>
              <a:buSzPts val="1300"/>
              <a:buNone/>
            </a:pPr>
            <a:r>
              <a:rPr lang="en-IN"/>
              <a:t>Date	</a:t>
            </a:r>
            <a:endParaRPr/>
          </a:p>
        </p:txBody>
      </p:sp>
      <p:sp>
        <p:nvSpPr>
          <p:cNvPr id="209" name="Google Shape;209;p18"/>
          <p:cNvSpPr txBox="1">
            <a:spLocks noGrp="1"/>
          </p:cNvSpPr>
          <p:nvPr>
            <p:ph type="sldNum" idx="12"/>
          </p:nvPr>
        </p:nvSpPr>
        <p:spPr>
          <a:xfrm>
            <a:off x="11296611" y="6217623"/>
            <a:ext cx="731600" cy="524800"/>
          </a:xfrm>
          <a:prstGeom prst="rect">
            <a:avLst/>
          </a:prstGeom>
          <a:noFill/>
          <a:ln>
            <a:noFill/>
          </a:ln>
        </p:spPr>
        <p:txBody>
          <a:bodyPr spcFirstLastPara="1" wrap="square" lIns="121900" tIns="121900" rIns="121900" bIns="121900" anchor="ctr" anchorCtr="0">
            <a:noAutofit/>
          </a:bodyPr>
          <a:lstStyle/>
          <a:p>
            <a:pPr marL="0" lvl="0" indent="0" algn="r" rtl="0">
              <a:spcBef>
                <a:spcPts val="0"/>
              </a:spcBef>
              <a:spcAft>
                <a:spcPts val="0"/>
              </a:spcAft>
              <a:buClr>
                <a:srgbClr val="888888"/>
              </a:buClr>
              <a:buSzPts val="1200"/>
              <a:buFont typeface="Calibri"/>
              <a:buNone/>
            </a:pPr>
            <a:fld id="{00000000-1234-1234-1234-123412341234}" type="slidenum">
              <a:rPr lang="en-IN"/>
              <a:t>21</a:t>
            </a:fld>
            <a:endParaRPr/>
          </a:p>
        </p:txBody>
      </p:sp>
      <p:sp>
        <p:nvSpPr>
          <p:cNvPr id="210" name="Google Shape;210;p18"/>
          <p:cNvSpPr/>
          <p:nvPr/>
        </p:nvSpPr>
        <p:spPr>
          <a:xfrm>
            <a:off x="-62548" y="1671684"/>
            <a:ext cx="11901600" cy="4075500"/>
          </a:xfrm>
          <a:prstGeom prst="rect">
            <a:avLst/>
          </a:prstGeom>
          <a:noFill/>
          <a:ln>
            <a:noFill/>
          </a:ln>
        </p:spPr>
        <p:txBody>
          <a:bodyPr spcFirstLastPara="1" wrap="square" lIns="90000" tIns="45000" rIns="90000" bIns="45000" anchor="ctr" anchorCtr="0">
            <a:noAutofit/>
          </a:bodyPr>
          <a:lstStyle/>
          <a:p>
            <a:pPr marL="914400" marR="0" lvl="0" indent="-342900" algn="just" rtl="0">
              <a:lnSpc>
                <a:spcPct val="115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At the end of the project we were able to get two remote equipments i.e. the smart objects  and the robot work together by exchanging data with the aid of node-red.</a:t>
            </a:r>
            <a:endParaRPr sz="1800">
              <a:solidFill>
                <a:srgbClr val="0033CC"/>
              </a:solidFill>
              <a:latin typeface="Trebuchet MS"/>
              <a:ea typeface="Trebuchet MS"/>
              <a:cs typeface="Trebuchet MS"/>
              <a:sym typeface="Trebuchet MS"/>
            </a:endParaRPr>
          </a:p>
          <a:p>
            <a:pPr marL="0" marR="0" lvl="0" indent="0" algn="just" rtl="0">
              <a:lnSpc>
                <a:spcPct val="115000"/>
              </a:lnSpc>
              <a:spcBef>
                <a:spcPts val="0"/>
              </a:spcBef>
              <a:spcAft>
                <a:spcPts val="0"/>
              </a:spcAft>
              <a:buNone/>
            </a:pPr>
            <a:endParaRPr sz="1800">
              <a:solidFill>
                <a:srgbClr val="0033CC"/>
              </a:solidFill>
              <a:latin typeface="Trebuchet MS"/>
              <a:ea typeface="Trebuchet MS"/>
              <a:cs typeface="Trebuchet MS"/>
              <a:sym typeface="Trebuchet MS"/>
            </a:endParaRPr>
          </a:p>
          <a:p>
            <a:pPr marL="914400" marR="0" lvl="0" indent="-342900" algn="just" rtl="0">
              <a:lnSpc>
                <a:spcPct val="115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This in-fact could work for any distance as ‘mails’ were used to relay the data .So the distance between bots for communication doesnt matter.</a:t>
            </a:r>
            <a:endParaRPr sz="1800">
              <a:solidFill>
                <a:srgbClr val="0033CC"/>
              </a:solidFill>
              <a:latin typeface="Trebuchet MS"/>
              <a:ea typeface="Trebuchet MS"/>
              <a:cs typeface="Trebuchet MS"/>
              <a:sym typeface="Trebuchet MS"/>
            </a:endParaRPr>
          </a:p>
          <a:p>
            <a:pPr marL="0" marR="0" lvl="0" indent="0" algn="just" rtl="0">
              <a:lnSpc>
                <a:spcPct val="115000"/>
              </a:lnSpc>
              <a:spcBef>
                <a:spcPts val="0"/>
              </a:spcBef>
              <a:spcAft>
                <a:spcPts val="0"/>
              </a:spcAft>
              <a:buNone/>
            </a:pPr>
            <a:endParaRPr sz="1800">
              <a:solidFill>
                <a:srgbClr val="0033CC"/>
              </a:solidFill>
              <a:latin typeface="Trebuchet MS"/>
              <a:ea typeface="Trebuchet MS"/>
              <a:cs typeface="Trebuchet MS"/>
              <a:sym typeface="Trebuchet MS"/>
            </a:endParaRPr>
          </a:p>
          <a:p>
            <a:pPr marL="914400" marR="0" lvl="0" indent="-342900" algn="just" rtl="0">
              <a:lnSpc>
                <a:spcPct val="115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The robot continuously kept receiving the temperature readings/other data from the smart objects and based on it, changed its mode. It remained in normal mode if the temperature range is at a safe range and went to line follower mode if it fell in the range of danger .This in a scenario of a real industry like a chemical industry, would mean the same normal robot functioning in a normal mode would also adapt itself for an emergency situation , like moving towards the chemical-container whose temperature falls in a risky range and solving the problem.</a:t>
            </a:r>
            <a:endParaRPr sz="1800">
              <a:solidFill>
                <a:srgbClr val="0033CC"/>
              </a:solidFill>
              <a:latin typeface="Trebuchet MS"/>
              <a:ea typeface="Trebuchet MS"/>
              <a:cs typeface="Trebuchet MS"/>
              <a:sym typeface="Trebuchet MS"/>
            </a:endParaRPr>
          </a:p>
        </p:txBody>
      </p:sp>
      <p:sp>
        <p:nvSpPr>
          <p:cNvPr id="211" name="Google Shape;211;p18"/>
          <p:cNvSpPr txBox="1"/>
          <p:nvPr/>
        </p:nvSpPr>
        <p:spPr>
          <a:xfrm>
            <a:off x="4653140" y="925768"/>
            <a:ext cx="2470200" cy="369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A7F25"/>
              </a:buClr>
              <a:buSzPts val="2000"/>
              <a:buFont typeface="Calibri"/>
              <a:buNone/>
            </a:pPr>
            <a:r>
              <a:rPr lang="en-IN" sz="2000" b="1" i="0" u="none" strike="noStrike" cap="none">
                <a:solidFill>
                  <a:srgbClr val="EA7F25"/>
                </a:solidFill>
                <a:latin typeface="Calibri"/>
                <a:ea typeface="Calibri"/>
                <a:cs typeface="Calibri"/>
                <a:sym typeface="Calibri"/>
              </a:rPr>
              <a:t>Project outcome</a:t>
            </a:r>
            <a:endParaRPr sz="2000" b="1" i="0" u="none" strike="noStrike" cap="none">
              <a:solidFill>
                <a:srgbClr val="EA7F25"/>
              </a:solidFill>
              <a:latin typeface="Calibri"/>
              <a:ea typeface="Calibri"/>
              <a:cs typeface="Calibri"/>
              <a:sym typeface="Calibri"/>
            </a:endParaRPr>
          </a:p>
        </p:txBody>
      </p:sp>
      <p:pic>
        <p:nvPicPr>
          <p:cNvPr id="212" name="Google Shape;212;p18"/>
          <p:cNvPicPr preferRelativeResize="0"/>
          <p:nvPr/>
        </p:nvPicPr>
        <p:blipFill rotWithShape="1">
          <a:blip r:embed="rId3">
            <a:alphaModFix/>
          </a:blip>
          <a:srcRect/>
          <a:stretch/>
        </p:blipFill>
        <p:spPr>
          <a:xfrm>
            <a:off x="10303945" y="55485"/>
            <a:ext cx="1724266" cy="5430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g8c2d8bbf35_0_1"/>
          <p:cNvSpPr txBox="1">
            <a:spLocks noGrp="1"/>
          </p:cNvSpPr>
          <p:nvPr>
            <p:ph type="body" idx="1"/>
          </p:nvPr>
        </p:nvSpPr>
        <p:spPr>
          <a:xfrm>
            <a:off x="198038" y="6318090"/>
            <a:ext cx="1279500" cy="2958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a:p>
        </p:txBody>
      </p:sp>
      <p:sp>
        <p:nvSpPr>
          <p:cNvPr id="219" name="Google Shape;219;g8c2d8bbf35_0_1"/>
          <p:cNvSpPr txBox="1"/>
          <p:nvPr/>
        </p:nvSpPr>
        <p:spPr>
          <a:xfrm>
            <a:off x="1262500" y="1137825"/>
            <a:ext cx="9273900" cy="4224000"/>
          </a:xfrm>
          <a:prstGeom prst="rect">
            <a:avLst/>
          </a:prstGeom>
          <a:noFill/>
          <a:ln>
            <a:noFill/>
          </a:ln>
        </p:spPr>
        <p:txBody>
          <a:bodyPr spcFirstLastPara="1" wrap="square" lIns="91425" tIns="91425" rIns="91425" bIns="91425" anchor="t" anchorCtr="0">
            <a:noAutofit/>
          </a:bodyPr>
          <a:lstStyle/>
          <a:p>
            <a:pPr marL="914400" lvl="0" indent="-342900" algn="just" rtl="0">
              <a:lnSpc>
                <a:spcPct val="115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The sensory-end continuously received a feedback from the robot regarding what it is doing. The same was also displayed on the Dashboard. </a:t>
            </a:r>
            <a:endParaRPr sz="1800">
              <a:solidFill>
                <a:srgbClr val="0033CC"/>
              </a:solidFill>
              <a:latin typeface="Trebuchet MS"/>
              <a:ea typeface="Trebuchet MS"/>
              <a:cs typeface="Trebuchet MS"/>
              <a:sym typeface="Trebuchet MS"/>
            </a:endParaRPr>
          </a:p>
          <a:p>
            <a:pPr marL="457200" lvl="0" indent="0" algn="just" rtl="0">
              <a:lnSpc>
                <a:spcPct val="115000"/>
              </a:lnSpc>
              <a:spcBef>
                <a:spcPts val="0"/>
              </a:spcBef>
              <a:spcAft>
                <a:spcPts val="0"/>
              </a:spcAft>
              <a:buNone/>
            </a:pPr>
            <a:endParaRPr sz="1800">
              <a:solidFill>
                <a:srgbClr val="0033CC"/>
              </a:solidFill>
              <a:latin typeface="Trebuchet MS"/>
              <a:ea typeface="Trebuchet MS"/>
              <a:cs typeface="Trebuchet MS"/>
              <a:sym typeface="Trebuchet MS"/>
            </a:endParaRPr>
          </a:p>
          <a:p>
            <a:pPr marL="914400" lvl="0" indent="-342900" algn="just" rtl="0">
              <a:lnSpc>
                <a:spcPct val="115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We were also able to control the robot manually using a UI. A video feedback relayed by the robot helped the operator in controlling it.</a:t>
            </a:r>
            <a:endParaRPr sz="1800">
              <a:solidFill>
                <a:srgbClr val="0033CC"/>
              </a:solidFill>
              <a:latin typeface="Trebuchet MS"/>
              <a:ea typeface="Trebuchet MS"/>
              <a:cs typeface="Trebuchet MS"/>
              <a:sym typeface="Trebuchet MS"/>
            </a:endParaRPr>
          </a:p>
          <a:p>
            <a:pPr marL="457200" lvl="0" indent="0" algn="just" rtl="0">
              <a:lnSpc>
                <a:spcPct val="115000"/>
              </a:lnSpc>
              <a:spcBef>
                <a:spcPts val="0"/>
              </a:spcBef>
              <a:spcAft>
                <a:spcPts val="0"/>
              </a:spcAft>
              <a:buNone/>
            </a:pPr>
            <a:endParaRPr sz="1800">
              <a:solidFill>
                <a:srgbClr val="0033CC"/>
              </a:solidFill>
              <a:latin typeface="Trebuchet MS"/>
              <a:ea typeface="Trebuchet MS"/>
              <a:cs typeface="Trebuchet MS"/>
              <a:sym typeface="Trebuchet MS"/>
            </a:endParaRPr>
          </a:p>
          <a:p>
            <a:pPr marL="914400" lvl="0" indent="-342900" algn="just" rtl="0">
              <a:lnSpc>
                <a:spcPct val="115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The project was made scalable to further include any number of bots , by defining a MQTT server where the sensory node has to publish to the server at the same time n number of bots can subscribe to the server , to get information of the action it needs to perform. </a:t>
            </a:r>
            <a:endParaRPr sz="1800">
              <a:solidFill>
                <a:srgbClr val="0033CC"/>
              </a:solidFill>
              <a:latin typeface="Trebuchet MS"/>
              <a:ea typeface="Trebuchet MS"/>
              <a:cs typeface="Trebuchet MS"/>
              <a:sym typeface="Trebuchet MS"/>
            </a:endParaRPr>
          </a:p>
          <a:p>
            <a:pPr marL="0" lvl="0" indent="0" algn="just" rtl="0">
              <a:lnSpc>
                <a:spcPct val="115000"/>
              </a:lnSpc>
              <a:spcBef>
                <a:spcPts val="0"/>
              </a:spcBef>
              <a:spcAft>
                <a:spcPts val="0"/>
              </a:spcAft>
              <a:buNone/>
            </a:pPr>
            <a:endParaRPr sz="1800">
              <a:solidFill>
                <a:srgbClr val="0033CC"/>
              </a:solidFill>
              <a:latin typeface="Trebuchet MS"/>
              <a:ea typeface="Trebuchet MS"/>
              <a:cs typeface="Trebuchet MS"/>
              <a:sym typeface="Trebuchet MS"/>
            </a:endParaRPr>
          </a:p>
          <a:p>
            <a:pPr marL="914400" lvl="0" indent="-342900" algn="just" rtl="0">
              <a:lnSpc>
                <a:spcPct val="115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The flows could in-fact run on any system android/computer .</a:t>
            </a:r>
            <a:endParaRPr sz="1800">
              <a:solidFill>
                <a:srgbClr val="0033CC"/>
              </a:solidFill>
              <a:latin typeface="Trebuchet MS"/>
              <a:ea typeface="Trebuchet MS"/>
              <a:cs typeface="Trebuchet MS"/>
              <a:sym typeface="Trebuchet M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19"/>
          <p:cNvSpPr txBox="1">
            <a:spLocks noGrp="1"/>
          </p:cNvSpPr>
          <p:nvPr>
            <p:ph type="body" idx="1"/>
          </p:nvPr>
        </p:nvSpPr>
        <p:spPr>
          <a:xfrm>
            <a:off x="198038" y="6318090"/>
            <a:ext cx="1279621" cy="29592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95959"/>
              </a:buClr>
              <a:buSzPts val="1300"/>
              <a:buNone/>
            </a:pPr>
            <a:r>
              <a:rPr lang="en-IN"/>
              <a:t>Date	</a:t>
            </a:r>
            <a:endParaRPr/>
          </a:p>
        </p:txBody>
      </p:sp>
      <p:sp>
        <p:nvSpPr>
          <p:cNvPr id="225" name="Google Shape;225;p19"/>
          <p:cNvSpPr txBox="1">
            <a:spLocks noGrp="1"/>
          </p:cNvSpPr>
          <p:nvPr>
            <p:ph type="sldNum" idx="12"/>
          </p:nvPr>
        </p:nvSpPr>
        <p:spPr>
          <a:xfrm>
            <a:off x="11296611" y="6217623"/>
            <a:ext cx="731600" cy="524800"/>
          </a:xfrm>
          <a:prstGeom prst="rect">
            <a:avLst/>
          </a:prstGeom>
          <a:noFill/>
          <a:ln>
            <a:noFill/>
          </a:ln>
        </p:spPr>
        <p:txBody>
          <a:bodyPr spcFirstLastPara="1" wrap="square" lIns="121900" tIns="121900" rIns="121900" bIns="121900" anchor="ctr" anchorCtr="0">
            <a:noAutofit/>
          </a:bodyPr>
          <a:lstStyle/>
          <a:p>
            <a:pPr marL="0" lvl="0" indent="0" algn="r" rtl="0">
              <a:spcBef>
                <a:spcPts val="0"/>
              </a:spcBef>
              <a:spcAft>
                <a:spcPts val="0"/>
              </a:spcAft>
              <a:buClr>
                <a:srgbClr val="888888"/>
              </a:buClr>
              <a:buSzPts val="1200"/>
              <a:buFont typeface="Calibri"/>
              <a:buNone/>
            </a:pPr>
            <a:fld id="{00000000-1234-1234-1234-123412341234}" type="slidenum">
              <a:rPr lang="en-IN"/>
              <a:t>23</a:t>
            </a:fld>
            <a:endParaRPr/>
          </a:p>
        </p:txBody>
      </p:sp>
      <p:sp>
        <p:nvSpPr>
          <p:cNvPr id="226" name="Google Shape;226;p19"/>
          <p:cNvSpPr txBox="1"/>
          <p:nvPr/>
        </p:nvSpPr>
        <p:spPr>
          <a:xfrm>
            <a:off x="3852909" y="3244334"/>
            <a:ext cx="3178206" cy="70788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EA7F25"/>
              </a:buClr>
              <a:buSzPts val="4000"/>
              <a:buFont typeface="Trebuchet MS"/>
              <a:buNone/>
            </a:pPr>
            <a:r>
              <a:rPr lang="en-IN" sz="4000" b="0" i="0" u="none" strike="noStrike" cap="none">
                <a:solidFill>
                  <a:srgbClr val="EA7F25"/>
                </a:solidFill>
                <a:latin typeface="Trebuchet MS"/>
                <a:ea typeface="Trebuchet MS"/>
                <a:cs typeface="Trebuchet MS"/>
                <a:sym typeface="Trebuchet MS"/>
              </a:rPr>
              <a:t>Thank you</a:t>
            </a:r>
            <a:endParaRPr sz="1800">
              <a:solidFill>
                <a:schemeClr val="dk1"/>
              </a:solidFill>
              <a:latin typeface="Arial"/>
              <a:ea typeface="Arial"/>
              <a:cs typeface="Arial"/>
              <a:sym typeface="Arial"/>
            </a:endParaRPr>
          </a:p>
        </p:txBody>
      </p:sp>
      <p:pic>
        <p:nvPicPr>
          <p:cNvPr id="227" name="Google Shape;227;p19"/>
          <p:cNvPicPr preferRelativeResize="0"/>
          <p:nvPr/>
        </p:nvPicPr>
        <p:blipFill rotWithShape="1">
          <a:blip r:embed="rId3">
            <a:alphaModFix/>
          </a:blip>
          <a:srcRect/>
          <a:stretch/>
        </p:blipFill>
        <p:spPr>
          <a:xfrm>
            <a:off x="10434478" y="0"/>
            <a:ext cx="1724266" cy="5430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Google Shape;48;p3"/>
          <p:cNvSpPr txBox="1">
            <a:spLocks noGrp="1"/>
          </p:cNvSpPr>
          <p:nvPr>
            <p:ph type="ctrTitle" idx="4294967295"/>
          </p:nvPr>
        </p:nvSpPr>
        <p:spPr>
          <a:xfrm>
            <a:off x="539887" y="763231"/>
            <a:ext cx="11360800" cy="1160544"/>
          </a:xfrm>
          <a:prstGeom prst="rect">
            <a:avLst/>
          </a:prstGeom>
          <a:noFill/>
          <a:ln>
            <a:noFill/>
          </a:ln>
        </p:spPr>
        <p:txBody>
          <a:bodyPr spcFirstLastPara="1" wrap="square" lIns="121900" tIns="121900" rIns="121900" bIns="121900" anchor="b" anchorCtr="0">
            <a:noAutofit/>
          </a:bodyPr>
          <a:lstStyle/>
          <a:p>
            <a:pPr marL="0" marR="0" lvl="0" indent="0" algn="l" rtl="0">
              <a:lnSpc>
                <a:spcPct val="90000"/>
              </a:lnSpc>
              <a:spcBef>
                <a:spcPts val="0"/>
              </a:spcBef>
              <a:spcAft>
                <a:spcPts val="0"/>
              </a:spcAft>
              <a:buClr>
                <a:srgbClr val="EA7F26"/>
              </a:buClr>
              <a:buSzPts val="6400"/>
              <a:buFont typeface="Calibri"/>
              <a:buNone/>
            </a:pPr>
            <a:r>
              <a:rPr lang="en-IN" sz="6400" b="0" i="0" u="none" strike="noStrike" cap="none">
                <a:solidFill>
                  <a:srgbClr val="EA7F26"/>
                </a:solidFill>
                <a:latin typeface="Calibri"/>
                <a:ea typeface="Calibri"/>
                <a:cs typeface="Calibri"/>
                <a:sym typeface="Calibri"/>
              </a:rPr>
              <a:t>       	</a:t>
            </a:r>
            <a:r>
              <a:rPr lang="en-IN" sz="3600" b="0" i="0" u="none" strike="noStrike" cap="none">
                <a:solidFill>
                  <a:srgbClr val="EA7F26"/>
                </a:solidFill>
                <a:latin typeface="Calibri"/>
                <a:ea typeface="Calibri"/>
                <a:cs typeface="Calibri"/>
                <a:sym typeface="Calibri"/>
              </a:rPr>
              <a:t>Summer</a:t>
            </a:r>
            <a:r>
              <a:rPr lang="en-IN" sz="3600" b="0" i="0" u="none" strike="noStrike" cap="none">
                <a:solidFill>
                  <a:srgbClr val="112444"/>
                </a:solidFill>
                <a:latin typeface="Calibri"/>
                <a:ea typeface="Calibri"/>
                <a:cs typeface="Calibri"/>
                <a:sym typeface="Calibri"/>
              </a:rPr>
              <a:t> </a:t>
            </a:r>
            <a:r>
              <a:rPr lang="en-IN" sz="3600" b="0" i="0" u="none" strike="noStrike" cap="none">
                <a:solidFill>
                  <a:srgbClr val="EA7F26"/>
                </a:solidFill>
                <a:latin typeface="Calibri"/>
                <a:ea typeface="Calibri"/>
                <a:cs typeface="Calibri"/>
                <a:sym typeface="Calibri"/>
              </a:rPr>
              <a:t>Internship</a:t>
            </a:r>
            <a:r>
              <a:rPr lang="en-IN" sz="3600" b="0" i="0" u="none" strike="noStrike" cap="none">
                <a:solidFill>
                  <a:srgbClr val="112444"/>
                </a:solidFill>
                <a:latin typeface="Calibri"/>
                <a:ea typeface="Calibri"/>
                <a:cs typeface="Calibri"/>
                <a:sym typeface="Calibri"/>
              </a:rPr>
              <a:t> </a:t>
            </a:r>
            <a:r>
              <a:rPr lang="en-IN" sz="3600" b="0" i="0" u="none" strike="noStrike" cap="none">
                <a:solidFill>
                  <a:srgbClr val="EA7F26"/>
                </a:solidFill>
                <a:latin typeface="Calibri"/>
                <a:ea typeface="Calibri"/>
                <a:cs typeface="Calibri"/>
                <a:sym typeface="Calibri"/>
              </a:rPr>
              <a:t>Project</a:t>
            </a:r>
            <a:r>
              <a:rPr lang="en-IN" sz="3600" b="0" i="0" u="none" strike="noStrike" cap="none">
                <a:solidFill>
                  <a:srgbClr val="112444"/>
                </a:solidFill>
                <a:latin typeface="Calibri"/>
                <a:ea typeface="Calibri"/>
                <a:cs typeface="Calibri"/>
                <a:sym typeface="Calibri"/>
              </a:rPr>
              <a:t> </a:t>
            </a:r>
            <a:r>
              <a:rPr lang="en-IN" sz="3600" b="0" i="0" u="none" strike="noStrike" cap="none">
                <a:solidFill>
                  <a:srgbClr val="EA7F26"/>
                </a:solidFill>
                <a:latin typeface="Calibri"/>
                <a:ea typeface="Calibri"/>
                <a:cs typeface="Calibri"/>
                <a:sym typeface="Calibri"/>
              </a:rPr>
              <a:t>Demonstration</a:t>
            </a:r>
            <a:endParaRPr sz="3600" b="0" i="0" u="none" strike="noStrike" cap="none">
              <a:solidFill>
                <a:srgbClr val="112444"/>
              </a:solidFill>
              <a:latin typeface="Calibri"/>
              <a:ea typeface="Calibri"/>
              <a:cs typeface="Calibri"/>
              <a:sym typeface="Calibri"/>
            </a:endParaRPr>
          </a:p>
        </p:txBody>
      </p:sp>
      <p:sp>
        <p:nvSpPr>
          <p:cNvPr id="49" name="Google Shape;49;p3"/>
          <p:cNvSpPr txBox="1">
            <a:spLocks noGrp="1"/>
          </p:cNvSpPr>
          <p:nvPr>
            <p:ph type="subTitle" idx="4294967295"/>
          </p:nvPr>
        </p:nvSpPr>
        <p:spPr>
          <a:xfrm>
            <a:off x="2276339" y="2361690"/>
            <a:ext cx="8402800" cy="2958133"/>
          </a:xfrm>
          <a:prstGeom prst="rect">
            <a:avLst/>
          </a:prstGeom>
          <a:noFill/>
          <a:ln>
            <a:noFill/>
          </a:ln>
        </p:spPr>
        <p:txBody>
          <a:bodyPr spcFirstLastPara="1" wrap="square" lIns="121900" tIns="121900" rIns="121900" bIns="121900" anchor="t" anchorCtr="0">
            <a:noAutofit/>
          </a:bodyPr>
          <a:lstStyle/>
          <a:p>
            <a:pPr marL="228600" marR="0" lvl="0" indent="-228600" algn="l" rtl="0">
              <a:lnSpc>
                <a:spcPct val="100000"/>
              </a:lnSpc>
              <a:spcBef>
                <a:spcPts val="1000"/>
              </a:spcBef>
              <a:spcAft>
                <a:spcPts val="0"/>
              </a:spcAft>
              <a:buClr>
                <a:srgbClr val="0033CC"/>
              </a:buClr>
              <a:buSzPts val="2000"/>
              <a:buFont typeface="Arial"/>
              <a:buChar char="•"/>
            </a:pPr>
            <a:r>
              <a:rPr lang="en-IN" sz="2000" b="0" i="0" u="none" strike="noStrike" cap="none">
                <a:solidFill>
                  <a:srgbClr val="0033CC"/>
                </a:solidFill>
                <a:latin typeface="Calibri"/>
                <a:ea typeface="Calibri"/>
                <a:cs typeface="Calibri"/>
                <a:sym typeface="Calibri"/>
              </a:rPr>
              <a:t>Project Title   :      Remote Automation Control</a:t>
            </a:r>
            <a:endParaRPr sz="2000" b="0" i="0" u="none" strike="noStrike" cap="none">
              <a:solidFill>
                <a:srgbClr val="0033CC"/>
              </a:solidFill>
              <a:latin typeface="Calibri"/>
              <a:ea typeface="Calibri"/>
              <a:cs typeface="Calibri"/>
              <a:sym typeface="Calibri"/>
            </a:endParaRPr>
          </a:p>
          <a:p>
            <a:pPr marL="228600" marR="0" lvl="0" indent="-228600" algn="l" rtl="0">
              <a:lnSpc>
                <a:spcPct val="100000"/>
              </a:lnSpc>
              <a:spcBef>
                <a:spcPts val="1000"/>
              </a:spcBef>
              <a:spcAft>
                <a:spcPts val="0"/>
              </a:spcAft>
              <a:buClr>
                <a:srgbClr val="0033CC"/>
              </a:buClr>
              <a:buSzPts val="2000"/>
              <a:buFont typeface="Arial"/>
              <a:buChar char="•"/>
            </a:pPr>
            <a:r>
              <a:rPr lang="en-IN" sz="2000" b="0" i="0" u="none" strike="noStrike" cap="none">
                <a:solidFill>
                  <a:srgbClr val="0033CC"/>
                </a:solidFill>
                <a:latin typeface="Calibri"/>
                <a:ea typeface="Calibri"/>
                <a:cs typeface="Calibri"/>
                <a:sym typeface="Calibri"/>
              </a:rPr>
              <a:t>Project ID       :      </a:t>
            </a:r>
            <a:endParaRPr sz="2800" b="0" i="0" u="none" strike="noStrike" cap="none">
              <a:solidFill>
                <a:schemeClr val="dk1"/>
              </a:solidFill>
              <a:latin typeface="Calibri"/>
              <a:ea typeface="Calibri"/>
              <a:cs typeface="Calibri"/>
              <a:sym typeface="Calibri"/>
            </a:endParaRPr>
          </a:p>
          <a:p>
            <a:pPr marL="228600" marR="0" lvl="0" indent="-228600" algn="l" rtl="0">
              <a:lnSpc>
                <a:spcPct val="100000"/>
              </a:lnSpc>
              <a:spcBef>
                <a:spcPts val="1000"/>
              </a:spcBef>
              <a:spcAft>
                <a:spcPts val="0"/>
              </a:spcAft>
              <a:buClr>
                <a:srgbClr val="0033CC"/>
              </a:buClr>
              <a:buSzPts val="2000"/>
              <a:buFont typeface="Arial"/>
              <a:buChar char="•"/>
            </a:pPr>
            <a:r>
              <a:rPr lang="en-IN" sz="2000" b="0" i="0" u="none" strike="noStrike" cap="none">
                <a:solidFill>
                  <a:srgbClr val="0033CC"/>
                </a:solidFill>
                <a:latin typeface="Calibri"/>
                <a:ea typeface="Calibri"/>
                <a:cs typeface="Calibri"/>
                <a:sym typeface="Calibri"/>
              </a:rPr>
              <a:t>Project Guide:      Prof. Charanraj.B.S</a:t>
            </a:r>
            <a:endParaRPr sz="2000" b="0" i="0" u="none" strike="noStrike" cap="none">
              <a:solidFill>
                <a:srgbClr val="0033CC"/>
              </a:solidFill>
              <a:latin typeface="Calibri"/>
              <a:ea typeface="Calibri"/>
              <a:cs typeface="Calibri"/>
              <a:sym typeface="Calibri"/>
            </a:endParaRPr>
          </a:p>
          <a:p>
            <a:pPr marL="228600" marR="0" lvl="0" indent="-228600" algn="l" rtl="0">
              <a:lnSpc>
                <a:spcPct val="100000"/>
              </a:lnSpc>
              <a:spcBef>
                <a:spcPts val="1000"/>
              </a:spcBef>
              <a:spcAft>
                <a:spcPts val="0"/>
              </a:spcAft>
              <a:buClr>
                <a:srgbClr val="0033CC"/>
              </a:buClr>
              <a:buSzPts val="2000"/>
              <a:buFont typeface="Arial"/>
              <a:buChar char="•"/>
            </a:pPr>
            <a:r>
              <a:rPr lang="en-IN" sz="2000" b="0" i="0" u="none" strike="noStrike" cap="none">
                <a:solidFill>
                  <a:srgbClr val="0033CC"/>
                </a:solidFill>
                <a:latin typeface="Calibri"/>
                <a:ea typeface="Calibri"/>
                <a:cs typeface="Calibri"/>
                <a:sym typeface="Calibri"/>
              </a:rPr>
              <a:t>Project Team :      Rajath.J           | PES1201801707</a:t>
            </a:r>
            <a:endParaRPr/>
          </a:p>
          <a:p>
            <a:pPr marL="914400" marR="0" lvl="2" indent="0" algn="l" rtl="0">
              <a:lnSpc>
                <a:spcPct val="100000"/>
              </a:lnSpc>
              <a:spcBef>
                <a:spcPts val="500"/>
              </a:spcBef>
              <a:spcAft>
                <a:spcPts val="0"/>
              </a:spcAft>
              <a:buClr>
                <a:srgbClr val="0033CC"/>
              </a:buClr>
              <a:buSzPts val="600"/>
              <a:buFont typeface="Arial"/>
              <a:buNone/>
            </a:pPr>
            <a:r>
              <a:rPr lang="en-IN" sz="2000" b="0" i="0" u="none" strike="noStrike" cap="none">
                <a:solidFill>
                  <a:srgbClr val="0033CC"/>
                </a:solidFill>
                <a:latin typeface="Calibri"/>
                <a:ea typeface="Calibri"/>
                <a:cs typeface="Calibri"/>
                <a:sym typeface="Calibri"/>
              </a:rPr>
              <a:t>                    Ritvik kumar   | PES1201801794</a:t>
            </a:r>
            <a:endParaRPr/>
          </a:p>
          <a:p>
            <a:pPr marL="914400" marR="0" lvl="2" indent="0" algn="l" rtl="0">
              <a:lnSpc>
                <a:spcPct val="100000"/>
              </a:lnSpc>
              <a:spcBef>
                <a:spcPts val="500"/>
              </a:spcBef>
              <a:spcAft>
                <a:spcPts val="0"/>
              </a:spcAft>
              <a:buClr>
                <a:srgbClr val="0033CC"/>
              </a:buClr>
              <a:buSzPts val="600"/>
              <a:buFont typeface="Arial"/>
              <a:buNone/>
            </a:pPr>
            <a:r>
              <a:rPr lang="en-IN" sz="2000" b="0" i="0" u="none" strike="noStrike" cap="none">
                <a:solidFill>
                  <a:srgbClr val="0033CC"/>
                </a:solidFill>
                <a:latin typeface="Calibri"/>
                <a:ea typeface="Calibri"/>
                <a:cs typeface="Calibri"/>
                <a:sym typeface="Calibri"/>
              </a:rPr>
              <a:t>                    Chetan.S.R      | PES1201801911</a:t>
            </a:r>
            <a:endParaRPr/>
          </a:p>
          <a:p>
            <a:pPr marL="0" marR="0" lvl="0" indent="0" algn="l" rtl="0">
              <a:lnSpc>
                <a:spcPct val="100000"/>
              </a:lnSpc>
              <a:spcBef>
                <a:spcPts val="1000"/>
              </a:spcBef>
              <a:spcAft>
                <a:spcPts val="0"/>
              </a:spcAft>
              <a:buClr>
                <a:srgbClr val="0033CC"/>
              </a:buClr>
              <a:buSzPts val="2000"/>
              <a:buFont typeface="Arial"/>
              <a:buNone/>
            </a:pPr>
            <a:endParaRPr sz="2000" b="0" i="0" u="none" strike="noStrike" cap="none">
              <a:solidFill>
                <a:srgbClr val="0033CC"/>
              </a:solidFill>
              <a:latin typeface="Calibri"/>
              <a:ea typeface="Calibri"/>
              <a:cs typeface="Calibri"/>
              <a:sym typeface="Calibri"/>
            </a:endParaRPr>
          </a:p>
          <a:p>
            <a:pPr marL="914400" marR="0" lvl="2" indent="0" algn="l" rtl="0">
              <a:lnSpc>
                <a:spcPct val="100000"/>
              </a:lnSpc>
              <a:spcBef>
                <a:spcPts val="500"/>
              </a:spcBef>
              <a:spcAft>
                <a:spcPts val="0"/>
              </a:spcAft>
              <a:buClr>
                <a:srgbClr val="0033CC"/>
              </a:buClr>
              <a:buSzPts val="600"/>
              <a:buFont typeface="Arial"/>
              <a:buNone/>
            </a:pPr>
            <a:r>
              <a:rPr lang="en-IN" sz="600" b="0" i="0" u="none" strike="noStrike" cap="none">
                <a:solidFill>
                  <a:srgbClr val="0033CC"/>
                </a:solidFill>
                <a:latin typeface="Calibri"/>
                <a:ea typeface="Calibri"/>
                <a:cs typeface="Calibri"/>
                <a:sym typeface="Calibri"/>
              </a:rPr>
              <a:t>	         </a:t>
            </a:r>
            <a:r>
              <a:rPr lang="en-IN" sz="200" b="0" i="0" u="none" strike="noStrike" cap="none">
                <a:solidFill>
                  <a:srgbClr val="0033CC"/>
                </a:solidFill>
                <a:latin typeface="Calibri"/>
                <a:ea typeface="Calibri"/>
                <a:cs typeface="Calibri"/>
                <a:sym typeface="Calibri"/>
              </a:rPr>
              <a:t>      	</a:t>
            </a:r>
            <a:endParaRPr sz="200" b="0" i="0" u="none" strike="noStrike" cap="none">
              <a:solidFill>
                <a:srgbClr val="0033CC"/>
              </a:solidFill>
              <a:latin typeface="Calibri"/>
              <a:ea typeface="Calibri"/>
              <a:cs typeface="Calibri"/>
              <a:sym typeface="Calibri"/>
            </a:endParaRPr>
          </a:p>
          <a:p>
            <a:pPr marL="0" marR="0" lvl="0" indent="0" algn="l" rtl="0">
              <a:lnSpc>
                <a:spcPct val="100000"/>
              </a:lnSpc>
              <a:spcBef>
                <a:spcPts val="1000"/>
              </a:spcBef>
              <a:spcAft>
                <a:spcPts val="0"/>
              </a:spcAft>
              <a:buClr>
                <a:srgbClr val="0033CC"/>
              </a:buClr>
              <a:buSzPts val="3600"/>
              <a:buFont typeface="Arial"/>
              <a:buNone/>
            </a:pPr>
            <a:r>
              <a:rPr lang="en-IN" sz="3600" b="0" i="0" u="none" strike="noStrike" cap="none">
                <a:solidFill>
                  <a:srgbClr val="0033CC"/>
                </a:solidFill>
                <a:latin typeface="Trebuchet MS"/>
                <a:ea typeface="Trebuchet MS"/>
                <a:cs typeface="Trebuchet MS"/>
                <a:sym typeface="Trebuchet MS"/>
              </a:rPr>
              <a:t>	</a:t>
            </a:r>
            <a:endParaRPr sz="3333" b="0" i="0" u="none" strike="noStrike" cap="none">
              <a:solidFill>
                <a:srgbClr val="112444"/>
              </a:solidFill>
              <a:latin typeface="Calibri"/>
              <a:ea typeface="Calibri"/>
              <a:cs typeface="Calibri"/>
              <a:sym typeface="Calibri"/>
            </a:endParaRPr>
          </a:p>
        </p:txBody>
      </p:sp>
      <p:sp>
        <p:nvSpPr>
          <p:cNvPr id="50" name="Google Shape;50;p3"/>
          <p:cNvSpPr txBox="1">
            <a:spLocks noGrp="1"/>
          </p:cNvSpPr>
          <p:nvPr>
            <p:ph type="sldNum" idx="12"/>
          </p:nvPr>
        </p:nvSpPr>
        <p:spPr>
          <a:xfrm>
            <a:off x="11296611" y="6217623"/>
            <a:ext cx="731600" cy="524800"/>
          </a:xfrm>
          <a:prstGeom prst="rect">
            <a:avLst/>
          </a:prstGeom>
          <a:noFill/>
          <a:ln>
            <a:noFill/>
          </a:ln>
        </p:spPr>
        <p:txBody>
          <a:bodyPr spcFirstLastPara="1" wrap="square" lIns="121900" tIns="121900" rIns="121900" bIns="121900" anchor="ctr" anchorCtr="0">
            <a:noAutofit/>
          </a:bodyPr>
          <a:lstStyle/>
          <a:p>
            <a:pPr marL="0" lvl="0" indent="0" algn="r" rtl="0">
              <a:spcBef>
                <a:spcPts val="0"/>
              </a:spcBef>
              <a:spcAft>
                <a:spcPts val="0"/>
              </a:spcAft>
              <a:buClr>
                <a:srgbClr val="888888"/>
              </a:buClr>
              <a:buSzPts val="1200"/>
              <a:buFont typeface="Calibri"/>
              <a:buNone/>
            </a:pPr>
            <a:fld id="{00000000-1234-1234-1234-123412341234}" type="slidenum">
              <a:rPr lang="en-IN"/>
              <a:t>3</a:t>
            </a:fld>
            <a:endParaRPr/>
          </a:p>
        </p:txBody>
      </p:sp>
      <p:sp>
        <p:nvSpPr>
          <p:cNvPr id="51" name="Google Shape;51;p3"/>
          <p:cNvSpPr txBox="1">
            <a:spLocks noGrp="1"/>
          </p:cNvSpPr>
          <p:nvPr>
            <p:ph type="body" idx="1"/>
          </p:nvPr>
        </p:nvSpPr>
        <p:spPr>
          <a:xfrm>
            <a:off x="198038" y="6318090"/>
            <a:ext cx="1279621" cy="29592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95959"/>
              </a:buClr>
              <a:buSzPts val="1300"/>
              <a:buNone/>
            </a:pPr>
            <a:r>
              <a:rPr lang="en-IN"/>
              <a:t>Date:	</a:t>
            </a:r>
            <a:endParaRPr/>
          </a:p>
        </p:txBody>
      </p:sp>
      <p:pic>
        <p:nvPicPr>
          <p:cNvPr id="52" name="Google Shape;52;p3"/>
          <p:cNvPicPr preferRelativeResize="0"/>
          <p:nvPr/>
        </p:nvPicPr>
        <p:blipFill rotWithShape="1">
          <a:blip r:embed="rId3">
            <a:alphaModFix/>
          </a:blip>
          <a:srcRect/>
          <a:stretch/>
        </p:blipFill>
        <p:spPr>
          <a:xfrm>
            <a:off x="10434478" y="0"/>
            <a:ext cx="1724266" cy="5430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4"/>
          <p:cNvSpPr txBox="1">
            <a:spLocks noGrp="1"/>
          </p:cNvSpPr>
          <p:nvPr>
            <p:ph type="body" idx="1"/>
          </p:nvPr>
        </p:nvSpPr>
        <p:spPr>
          <a:xfrm>
            <a:off x="198038" y="6318090"/>
            <a:ext cx="1279621" cy="29592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95959"/>
              </a:buClr>
              <a:buSzPts val="1300"/>
              <a:buNone/>
            </a:pPr>
            <a:r>
              <a:rPr lang="en-IN"/>
              <a:t>Date	</a:t>
            </a:r>
            <a:endParaRPr/>
          </a:p>
        </p:txBody>
      </p:sp>
      <p:sp>
        <p:nvSpPr>
          <p:cNvPr id="58" name="Google Shape;58;p4"/>
          <p:cNvSpPr txBox="1">
            <a:spLocks noGrp="1"/>
          </p:cNvSpPr>
          <p:nvPr>
            <p:ph type="sldNum" idx="12"/>
          </p:nvPr>
        </p:nvSpPr>
        <p:spPr>
          <a:xfrm>
            <a:off x="11296611" y="6217623"/>
            <a:ext cx="731600" cy="524800"/>
          </a:xfrm>
          <a:prstGeom prst="rect">
            <a:avLst/>
          </a:prstGeom>
          <a:noFill/>
          <a:ln>
            <a:noFill/>
          </a:ln>
        </p:spPr>
        <p:txBody>
          <a:bodyPr spcFirstLastPara="1" wrap="square" lIns="121900" tIns="121900" rIns="121900" bIns="121900" anchor="ctr" anchorCtr="0">
            <a:noAutofit/>
          </a:bodyPr>
          <a:lstStyle/>
          <a:p>
            <a:pPr marL="0" lvl="0" indent="0" algn="r" rtl="0">
              <a:spcBef>
                <a:spcPts val="0"/>
              </a:spcBef>
              <a:spcAft>
                <a:spcPts val="0"/>
              </a:spcAft>
              <a:buClr>
                <a:srgbClr val="888888"/>
              </a:buClr>
              <a:buSzPts val="1200"/>
              <a:buFont typeface="Calibri"/>
              <a:buNone/>
            </a:pPr>
            <a:fld id="{00000000-1234-1234-1234-123412341234}" type="slidenum">
              <a:rPr lang="en-IN"/>
              <a:t>4</a:t>
            </a:fld>
            <a:endParaRPr/>
          </a:p>
        </p:txBody>
      </p:sp>
      <p:sp>
        <p:nvSpPr>
          <p:cNvPr id="59" name="Google Shape;59;p4"/>
          <p:cNvSpPr txBox="1"/>
          <p:nvPr/>
        </p:nvSpPr>
        <p:spPr>
          <a:xfrm>
            <a:off x="4062274" y="249911"/>
            <a:ext cx="3282000" cy="369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A7F25"/>
              </a:buClr>
              <a:buSzPts val="2000"/>
              <a:buFont typeface="Trebuchet MS"/>
              <a:buNone/>
            </a:pPr>
            <a:r>
              <a:rPr lang="en-IN" sz="2000" b="1">
                <a:solidFill>
                  <a:srgbClr val="EA7F25"/>
                </a:solidFill>
                <a:latin typeface="Trebuchet MS"/>
                <a:ea typeface="Trebuchet MS"/>
                <a:cs typeface="Trebuchet MS"/>
                <a:sym typeface="Trebuchet MS"/>
              </a:rPr>
              <a:t>   </a:t>
            </a:r>
            <a:r>
              <a:rPr lang="en-IN" sz="2000" b="1" i="0" u="none" strike="noStrike" cap="none">
                <a:solidFill>
                  <a:srgbClr val="EA7F25"/>
                </a:solidFill>
                <a:latin typeface="Trebuchet MS"/>
                <a:ea typeface="Trebuchet MS"/>
                <a:cs typeface="Trebuchet MS"/>
                <a:sym typeface="Trebuchet MS"/>
              </a:rPr>
              <a:t>Project</a:t>
            </a:r>
            <a:r>
              <a:rPr lang="en-IN" sz="2000" b="1">
                <a:solidFill>
                  <a:srgbClr val="EA7F25"/>
                </a:solidFill>
                <a:latin typeface="Trebuchet MS"/>
                <a:ea typeface="Trebuchet MS"/>
                <a:cs typeface="Trebuchet MS"/>
                <a:sym typeface="Trebuchet MS"/>
              </a:rPr>
              <a:t> </a:t>
            </a:r>
            <a:r>
              <a:rPr lang="en-IN" sz="2000" b="1" i="0" u="none" strike="noStrike" cap="none">
                <a:solidFill>
                  <a:srgbClr val="EA7F25"/>
                </a:solidFill>
                <a:latin typeface="Calibri"/>
                <a:ea typeface="Calibri"/>
                <a:cs typeface="Calibri"/>
                <a:sym typeface="Calibri"/>
              </a:rPr>
              <a:t>Abstract </a:t>
            </a:r>
            <a:r>
              <a:rPr lang="en-IN" sz="2000" b="1">
                <a:solidFill>
                  <a:srgbClr val="EA7F25"/>
                </a:solidFill>
                <a:latin typeface="Trebuchet MS"/>
                <a:ea typeface="Trebuchet MS"/>
                <a:cs typeface="Trebuchet MS"/>
                <a:sym typeface="Trebuchet MS"/>
              </a:rPr>
              <a:t>and    </a:t>
            </a:r>
            <a:r>
              <a:rPr lang="en-IN" sz="2000" b="1" i="0" u="none" strike="noStrike" cap="none">
                <a:solidFill>
                  <a:srgbClr val="EA7F25"/>
                </a:solidFill>
                <a:latin typeface="Trebuchet MS"/>
                <a:ea typeface="Trebuchet MS"/>
                <a:cs typeface="Trebuchet MS"/>
                <a:sym typeface="Trebuchet MS"/>
              </a:rPr>
              <a:t>Scope</a:t>
            </a:r>
            <a:r>
              <a:rPr lang="en-IN" sz="1800" b="0" i="0" u="none" strike="noStrike" cap="none">
                <a:solidFill>
                  <a:srgbClr val="EA7F25"/>
                </a:solidFill>
                <a:latin typeface="Trebuchet MS"/>
                <a:ea typeface="Trebuchet MS"/>
                <a:cs typeface="Trebuchet MS"/>
                <a:sym typeface="Trebuchet MS"/>
              </a:rPr>
              <a:t> </a:t>
            </a:r>
            <a:endParaRPr sz="1800">
              <a:solidFill>
                <a:schemeClr val="dk1"/>
              </a:solidFill>
              <a:latin typeface="Arial"/>
              <a:ea typeface="Arial"/>
              <a:cs typeface="Arial"/>
              <a:sym typeface="Arial"/>
            </a:endParaRPr>
          </a:p>
        </p:txBody>
      </p:sp>
      <p:sp>
        <p:nvSpPr>
          <p:cNvPr id="60" name="Google Shape;60;p4"/>
          <p:cNvSpPr/>
          <p:nvPr/>
        </p:nvSpPr>
        <p:spPr>
          <a:xfrm>
            <a:off x="580739" y="1693336"/>
            <a:ext cx="11301600" cy="3828600"/>
          </a:xfrm>
          <a:prstGeom prst="rect">
            <a:avLst/>
          </a:prstGeom>
          <a:noFill/>
          <a:ln>
            <a:noFill/>
          </a:ln>
        </p:spPr>
        <p:txBody>
          <a:bodyPr spcFirstLastPara="1" wrap="square" lIns="90000" tIns="45000" rIns="90000" bIns="45000" anchor="ctr" anchorCtr="0">
            <a:noAutofit/>
          </a:bodyPr>
          <a:lstStyle/>
          <a:p>
            <a:pPr marL="457200" marR="0" lvl="0" indent="-342900" algn="just" rtl="0">
              <a:lnSpc>
                <a:spcPct val="100000"/>
              </a:lnSpc>
              <a:spcBef>
                <a:spcPts val="0"/>
              </a:spcBef>
              <a:spcAft>
                <a:spcPts val="0"/>
              </a:spcAft>
              <a:buClr>
                <a:srgbClr val="0033CC"/>
              </a:buClr>
              <a:buSzPts val="1800"/>
              <a:buFont typeface="Trebuchet MS"/>
              <a:buChar char="●"/>
            </a:pPr>
            <a:r>
              <a:rPr lang="en-IN" sz="1800" b="0" i="0" u="none" strike="noStrike" cap="none">
                <a:solidFill>
                  <a:srgbClr val="0033CC"/>
                </a:solidFill>
                <a:latin typeface="Trebuchet MS"/>
                <a:ea typeface="Trebuchet MS"/>
                <a:cs typeface="Trebuchet MS"/>
                <a:sym typeface="Trebuchet MS"/>
              </a:rPr>
              <a:t>In the present situation of the pandemic , it is daunting to see industry labourers and workers risk their lives and work on the site. Their safety is a big concern in the working environment.</a:t>
            </a:r>
            <a:endParaRPr sz="1800">
              <a:solidFill>
                <a:schemeClr val="dk1"/>
              </a:solidFill>
              <a:latin typeface="Arial"/>
              <a:ea typeface="Arial"/>
              <a:cs typeface="Arial"/>
              <a:sym typeface="Arial"/>
            </a:endParaRPr>
          </a:p>
          <a:p>
            <a:pPr marL="450000" marR="0" lvl="0" indent="-342900" algn="just" rtl="0">
              <a:lnSpc>
                <a:spcPct val="100000"/>
              </a:lnSpc>
              <a:spcBef>
                <a:spcPts val="0"/>
              </a:spcBef>
              <a:spcAft>
                <a:spcPts val="0"/>
              </a:spcAft>
              <a:buClr>
                <a:srgbClr val="0033CC"/>
              </a:buClr>
              <a:buSzPts val="1800"/>
              <a:buFont typeface="Trebuchet MS"/>
              <a:buChar char="●"/>
            </a:pPr>
            <a:r>
              <a:rPr lang="en-IN" sz="1800" b="0" i="0" u="none" strike="noStrike" cap="none">
                <a:solidFill>
                  <a:srgbClr val="0033CC"/>
                </a:solidFill>
                <a:latin typeface="Trebuchet MS"/>
                <a:ea typeface="Trebuchet MS"/>
                <a:cs typeface="Trebuchet MS"/>
                <a:sym typeface="Trebuchet MS"/>
              </a:rPr>
              <a:t>However  there are many new technologies which can work towards ensuring this security and IOT is one of them. Robotics has always been an important part of the industries , so our project aims towards combining the power of IOT and robotics to ensure safety in the industrial environment with minimal human interference</a:t>
            </a:r>
            <a:r>
              <a:rPr lang="en-IN" sz="1800">
                <a:solidFill>
                  <a:srgbClr val="0033CC"/>
                </a:solidFill>
                <a:latin typeface="Trebuchet MS"/>
                <a:ea typeface="Trebuchet MS"/>
                <a:cs typeface="Trebuchet MS"/>
                <a:sym typeface="Trebuchet MS"/>
              </a:rPr>
              <a:t> - which is more popularly known as “Internet of Robot things”.</a:t>
            </a:r>
            <a:endParaRPr sz="1800">
              <a:solidFill>
                <a:srgbClr val="0033CC"/>
              </a:solidFill>
              <a:latin typeface="Trebuchet MS"/>
              <a:ea typeface="Trebuchet MS"/>
              <a:cs typeface="Trebuchet MS"/>
              <a:sym typeface="Trebuchet MS"/>
            </a:endParaRPr>
          </a:p>
          <a:p>
            <a:pPr marL="450000" marR="0" lvl="0" indent="-342900" algn="just" rtl="0">
              <a:lnSpc>
                <a:spcPct val="100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The IoRT always helps a robot function better since it gives the robot a more clear picture of the situation by the sensors or “smart objects” which are external to it. </a:t>
            </a:r>
            <a:r>
              <a:rPr lang="en-IN" sz="1800" b="0" i="0" u="none" strike="noStrike" cap="none">
                <a:solidFill>
                  <a:srgbClr val="0033CC"/>
                </a:solidFill>
                <a:latin typeface="Trebuchet MS"/>
                <a:ea typeface="Trebuchet MS"/>
                <a:cs typeface="Trebuchet MS"/>
                <a:sym typeface="Trebuchet MS"/>
              </a:rPr>
              <a:t> </a:t>
            </a:r>
            <a:endParaRPr sz="1800">
              <a:solidFill>
                <a:schemeClr val="dk1"/>
              </a:solidFill>
              <a:latin typeface="Arial"/>
              <a:ea typeface="Arial"/>
              <a:cs typeface="Arial"/>
              <a:sym typeface="Arial"/>
            </a:endParaRPr>
          </a:p>
          <a:p>
            <a:pPr marL="450000" marR="0" lvl="0" indent="-342900" algn="just" rtl="0">
              <a:lnSpc>
                <a:spcPct val="100000"/>
              </a:lnSpc>
              <a:spcBef>
                <a:spcPts val="0"/>
              </a:spcBef>
              <a:spcAft>
                <a:spcPts val="0"/>
              </a:spcAft>
              <a:buClr>
                <a:srgbClr val="0033CC"/>
              </a:buClr>
              <a:buSzPts val="1800"/>
              <a:buFont typeface="Trebuchet MS"/>
              <a:buChar char="●"/>
            </a:pPr>
            <a:r>
              <a:rPr lang="en-IN" sz="1800" b="0" i="0" u="none" strike="noStrike" cap="none">
                <a:solidFill>
                  <a:srgbClr val="0033CC"/>
                </a:solidFill>
                <a:latin typeface="Trebuchet MS"/>
                <a:ea typeface="Trebuchet MS"/>
                <a:cs typeface="Trebuchet MS"/>
                <a:sym typeface="Trebuchet MS"/>
              </a:rPr>
              <a:t>We have built a working robot prototype and a sensor-machin</a:t>
            </a:r>
            <a:r>
              <a:rPr lang="en-IN" sz="1800">
                <a:solidFill>
                  <a:srgbClr val="0033CC"/>
                </a:solidFill>
                <a:latin typeface="Trebuchet MS"/>
                <a:ea typeface="Trebuchet MS"/>
                <a:cs typeface="Trebuchet MS"/>
                <a:sym typeface="Trebuchet MS"/>
              </a:rPr>
              <a:t>e</a:t>
            </a:r>
            <a:r>
              <a:rPr lang="en-IN" sz="1800" b="0" i="0" u="none" strike="noStrike" cap="none">
                <a:solidFill>
                  <a:srgbClr val="0033CC"/>
                </a:solidFill>
                <a:latin typeface="Trebuchet MS"/>
                <a:ea typeface="Trebuchet MS"/>
                <a:cs typeface="Trebuchet MS"/>
                <a:sym typeface="Trebuchet MS"/>
              </a:rPr>
              <a:t>ry called </a:t>
            </a:r>
            <a:r>
              <a:rPr lang="en-IN" sz="1800">
                <a:solidFill>
                  <a:srgbClr val="0033CC"/>
                </a:solidFill>
                <a:latin typeface="Trebuchet MS"/>
                <a:ea typeface="Trebuchet MS"/>
                <a:cs typeface="Trebuchet MS"/>
                <a:sym typeface="Trebuchet MS"/>
              </a:rPr>
              <a:t>“smart objects” </a:t>
            </a:r>
            <a:r>
              <a:rPr lang="en-IN" sz="1800" b="0" i="0" u="none" strike="noStrike" cap="none">
                <a:solidFill>
                  <a:srgbClr val="0033CC"/>
                </a:solidFill>
                <a:latin typeface="Trebuchet MS"/>
                <a:ea typeface="Trebuchet MS"/>
                <a:cs typeface="Trebuchet MS"/>
                <a:sym typeface="Trebuchet MS"/>
              </a:rPr>
              <a:t>which keeps on feeding the sensed data(in our case a temperature</a:t>
            </a:r>
            <a:r>
              <a:rPr lang="en-IN" sz="1800">
                <a:solidFill>
                  <a:srgbClr val="0033CC"/>
                </a:solidFill>
                <a:latin typeface="Trebuchet MS"/>
                <a:ea typeface="Trebuchet MS"/>
                <a:cs typeface="Trebuchet MS"/>
                <a:sym typeface="Trebuchet MS"/>
              </a:rPr>
              <a:t>/infrared reading</a:t>
            </a:r>
            <a:r>
              <a:rPr lang="en-IN" sz="1800" b="0" i="0" u="none" strike="noStrike" cap="none">
                <a:solidFill>
                  <a:srgbClr val="0033CC"/>
                </a:solidFill>
                <a:latin typeface="Trebuchet MS"/>
                <a:ea typeface="Trebuchet MS"/>
                <a:cs typeface="Trebuchet MS"/>
                <a:sym typeface="Trebuchet MS"/>
              </a:rPr>
              <a:t>) to the robot.The robot a</a:t>
            </a:r>
            <a:r>
              <a:rPr lang="en-IN" sz="1800">
                <a:solidFill>
                  <a:srgbClr val="0033CC"/>
                </a:solidFill>
                <a:latin typeface="Trebuchet MS"/>
                <a:ea typeface="Trebuchet MS"/>
                <a:cs typeface="Trebuchet MS"/>
                <a:sym typeface="Trebuchet MS"/>
              </a:rPr>
              <a:t>lso gives a feedback of its operation to the smart objects.</a:t>
            </a:r>
            <a:endParaRPr sz="1800">
              <a:solidFill>
                <a:srgbClr val="0033CC"/>
              </a:solidFill>
              <a:latin typeface="Trebuchet MS"/>
              <a:ea typeface="Trebuchet MS"/>
              <a:cs typeface="Trebuchet MS"/>
              <a:sym typeface="Trebuchet MS"/>
            </a:endParaRPr>
          </a:p>
          <a:p>
            <a:pPr marL="450000" marR="0" lvl="0" indent="-342900" algn="just" rtl="0">
              <a:lnSpc>
                <a:spcPct val="100000"/>
              </a:lnSpc>
              <a:spcBef>
                <a:spcPts val="0"/>
              </a:spcBef>
              <a:spcAft>
                <a:spcPts val="0"/>
              </a:spcAft>
              <a:buClr>
                <a:srgbClr val="0033CC"/>
              </a:buClr>
              <a:buSzPts val="1800"/>
              <a:buFont typeface="Trebuchet MS"/>
              <a:buChar char="●"/>
            </a:pPr>
            <a:r>
              <a:rPr lang="en-IN" sz="1800" b="0" i="0" u="none" strike="noStrike" cap="none">
                <a:solidFill>
                  <a:srgbClr val="0033CC"/>
                </a:solidFill>
                <a:latin typeface="Trebuchet MS"/>
                <a:ea typeface="Trebuchet MS"/>
                <a:cs typeface="Trebuchet MS"/>
                <a:sym typeface="Trebuchet MS"/>
              </a:rPr>
              <a:t>The robot is designed to operate in different modes based on the data received and act to ensure safety in case if the data received is depicting some danger. Node red ‘flows’ monitors the flow of sensory data from the s</a:t>
            </a:r>
            <a:r>
              <a:rPr lang="en-IN" sz="1800">
                <a:solidFill>
                  <a:srgbClr val="0033CC"/>
                </a:solidFill>
                <a:latin typeface="Trebuchet MS"/>
                <a:ea typeface="Trebuchet MS"/>
                <a:cs typeface="Trebuchet MS"/>
                <a:sym typeface="Trebuchet MS"/>
              </a:rPr>
              <a:t>mart objects</a:t>
            </a:r>
            <a:r>
              <a:rPr lang="en-IN" sz="1800" b="0" i="0" u="none" strike="noStrike" cap="none">
                <a:solidFill>
                  <a:srgbClr val="0033CC"/>
                </a:solidFill>
                <a:latin typeface="Trebuchet MS"/>
                <a:ea typeface="Trebuchet MS"/>
                <a:cs typeface="Trebuchet MS"/>
                <a:sym typeface="Trebuchet MS"/>
              </a:rPr>
              <a:t> to the actual bot.</a:t>
            </a:r>
            <a:endParaRPr sz="1800">
              <a:solidFill>
                <a:schemeClr val="dk1"/>
              </a:solidFill>
              <a:latin typeface="Arial"/>
              <a:ea typeface="Arial"/>
              <a:cs typeface="Arial"/>
              <a:sym typeface="Arial"/>
            </a:endParaRPr>
          </a:p>
          <a:p>
            <a:pPr marL="450000" marR="0" lvl="0" indent="-342900" algn="just" rtl="0">
              <a:lnSpc>
                <a:spcPct val="100000"/>
              </a:lnSpc>
              <a:spcBef>
                <a:spcPts val="0"/>
              </a:spcBef>
              <a:spcAft>
                <a:spcPts val="0"/>
              </a:spcAft>
              <a:buClr>
                <a:srgbClr val="0033CC"/>
              </a:buClr>
              <a:buSzPts val="1800"/>
              <a:buFont typeface="Trebuchet MS"/>
              <a:buChar char="●"/>
            </a:pPr>
            <a:r>
              <a:rPr lang="en-IN" sz="1800" b="0" i="0" u="none" strike="noStrike" cap="none">
                <a:solidFill>
                  <a:srgbClr val="0033CC"/>
                </a:solidFill>
                <a:latin typeface="Trebuchet MS"/>
                <a:ea typeface="Trebuchet MS"/>
                <a:cs typeface="Trebuchet MS"/>
                <a:sym typeface="Trebuchet MS"/>
              </a:rPr>
              <a:t>The same basic idea can be extended to any number of robots by just taking care that each robot will have its own working email-id a</a:t>
            </a:r>
            <a:r>
              <a:rPr lang="en-IN" sz="1800">
                <a:solidFill>
                  <a:srgbClr val="0033CC"/>
                </a:solidFill>
                <a:latin typeface="Trebuchet MS"/>
                <a:ea typeface="Trebuchet MS"/>
                <a:cs typeface="Trebuchet MS"/>
                <a:sym typeface="Trebuchet MS"/>
              </a:rPr>
              <a:t>nd by subscribing to a MQTT server </a:t>
            </a:r>
            <a:r>
              <a:rPr lang="en-IN" sz="1800" b="0" i="0" u="none" strike="noStrike" cap="none">
                <a:solidFill>
                  <a:srgbClr val="0033CC"/>
                </a:solidFill>
                <a:latin typeface="Trebuchet MS"/>
                <a:ea typeface="Trebuchet MS"/>
                <a:cs typeface="Trebuchet MS"/>
                <a:sym typeface="Trebuchet MS"/>
              </a:rPr>
              <a:t>. The idea can be used in any industry and even the safety of the data is ensured since the use</a:t>
            </a:r>
            <a:r>
              <a:rPr lang="en-IN" sz="1800">
                <a:solidFill>
                  <a:srgbClr val="0033CC"/>
                </a:solidFill>
                <a:latin typeface="Trebuchet MS"/>
                <a:ea typeface="Trebuchet MS"/>
                <a:cs typeface="Trebuchet MS"/>
                <a:sym typeface="Trebuchet MS"/>
              </a:rPr>
              <a:t>r has to provide his username , password to login to nodered ui and also</a:t>
            </a:r>
            <a:r>
              <a:rPr lang="en-IN" sz="1800" b="0" i="0" u="none" strike="noStrike" cap="none">
                <a:solidFill>
                  <a:srgbClr val="0033CC"/>
                </a:solidFill>
                <a:latin typeface="Trebuchet MS"/>
                <a:ea typeface="Trebuchet MS"/>
                <a:cs typeface="Trebuchet MS"/>
                <a:sym typeface="Trebuchet MS"/>
              </a:rPr>
              <a:t> we use email as a means of </a:t>
            </a:r>
            <a:r>
              <a:rPr lang="en-IN" sz="1800">
                <a:solidFill>
                  <a:srgbClr val="0033CC"/>
                </a:solidFill>
                <a:latin typeface="Trebuchet MS"/>
                <a:ea typeface="Trebuchet MS"/>
                <a:cs typeface="Trebuchet MS"/>
                <a:sym typeface="Trebuchet MS"/>
              </a:rPr>
              <a:t>sending</a:t>
            </a:r>
            <a:r>
              <a:rPr lang="en-IN" sz="1800" b="0" i="0" u="none" strike="noStrike" cap="none">
                <a:solidFill>
                  <a:srgbClr val="0033CC"/>
                </a:solidFill>
                <a:latin typeface="Trebuchet MS"/>
                <a:ea typeface="Trebuchet MS"/>
                <a:cs typeface="Trebuchet MS"/>
                <a:sym typeface="Trebuchet MS"/>
              </a:rPr>
              <a:t> </a:t>
            </a:r>
            <a:r>
              <a:rPr lang="en-IN" sz="1800">
                <a:solidFill>
                  <a:srgbClr val="0033CC"/>
                </a:solidFill>
                <a:latin typeface="Trebuchet MS"/>
                <a:ea typeface="Trebuchet MS"/>
                <a:cs typeface="Trebuchet MS"/>
                <a:sym typeface="Trebuchet MS"/>
              </a:rPr>
              <a:t>the</a:t>
            </a:r>
            <a:r>
              <a:rPr lang="en-IN" sz="1800" b="0" i="0" u="none" strike="noStrike" cap="none">
                <a:solidFill>
                  <a:srgbClr val="0033CC"/>
                </a:solidFill>
                <a:latin typeface="Trebuchet MS"/>
                <a:ea typeface="Trebuchet MS"/>
                <a:cs typeface="Trebuchet MS"/>
                <a:sym typeface="Trebuchet MS"/>
              </a:rPr>
              <a:t> data .</a:t>
            </a:r>
            <a:endParaRPr sz="1800" b="0" i="0" u="none" strike="noStrike" cap="none">
              <a:solidFill>
                <a:srgbClr val="0033CC"/>
              </a:solidFill>
              <a:latin typeface="Trebuchet MS"/>
              <a:ea typeface="Trebuchet MS"/>
              <a:cs typeface="Trebuchet MS"/>
              <a:sym typeface="Trebuchet MS"/>
            </a:endParaRPr>
          </a:p>
        </p:txBody>
      </p:sp>
      <p:pic>
        <p:nvPicPr>
          <p:cNvPr id="61" name="Google Shape;61;p4"/>
          <p:cNvPicPr preferRelativeResize="0"/>
          <p:nvPr/>
        </p:nvPicPr>
        <p:blipFill rotWithShape="1">
          <a:blip r:embed="rId3">
            <a:alphaModFix/>
          </a:blip>
          <a:srcRect/>
          <a:stretch/>
        </p:blipFill>
        <p:spPr>
          <a:xfrm>
            <a:off x="10434478" y="163060"/>
            <a:ext cx="1724266" cy="5430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5"/>
          <p:cNvSpPr txBox="1">
            <a:spLocks noGrp="1"/>
          </p:cNvSpPr>
          <p:nvPr>
            <p:ph type="body" idx="1"/>
          </p:nvPr>
        </p:nvSpPr>
        <p:spPr>
          <a:xfrm>
            <a:off x="198038" y="6318090"/>
            <a:ext cx="1279621" cy="29592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95959"/>
              </a:buClr>
              <a:buSzPts val="1300"/>
              <a:buNone/>
            </a:pPr>
            <a:r>
              <a:rPr lang="en-IN"/>
              <a:t>Date	</a:t>
            </a:r>
            <a:endParaRPr/>
          </a:p>
        </p:txBody>
      </p:sp>
      <p:sp>
        <p:nvSpPr>
          <p:cNvPr id="67" name="Google Shape;67;p5"/>
          <p:cNvSpPr txBox="1">
            <a:spLocks noGrp="1"/>
          </p:cNvSpPr>
          <p:nvPr>
            <p:ph type="sldNum" idx="12"/>
          </p:nvPr>
        </p:nvSpPr>
        <p:spPr>
          <a:xfrm>
            <a:off x="11296611" y="6217623"/>
            <a:ext cx="731600" cy="524800"/>
          </a:xfrm>
          <a:prstGeom prst="rect">
            <a:avLst/>
          </a:prstGeom>
          <a:noFill/>
          <a:ln>
            <a:noFill/>
          </a:ln>
        </p:spPr>
        <p:txBody>
          <a:bodyPr spcFirstLastPara="1" wrap="square" lIns="121900" tIns="121900" rIns="121900" bIns="121900" anchor="ctr" anchorCtr="0">
            <a:noAutofit/>
          </a:bodyPr>
          <a:lstStyle/>
          <a:p>
            <a:pPr marL="0" lvl="0" indent="0" algn="r" rtl="0">
              <a:spcBef>
                <a:spcPts val="0"/>
              </a:spcBef>
              <a:spcAft>
                <a:spcPts val="0"/>
              </a:spcAft>
              <a:buClr>
                <a:srgbClr val="888888"/>
              </a:buClr>
              <a:buSzPts val="1200"/>
              <a:buFont typeface="Calibri"/>
              <a:buNone/>
            </a:pPr>
            <a:fld id="{00000000-1234-1234-1234-123412341234}" type="slidenum">
              <a:rPr lang="en-IN"/>
              <a:t>5</a:t>
            </a:fld>
            <a:endParaRPr/>
          </a:p>
        </p:txBody>
      </p:sp>
      <p:sp>
        <p:nvSpPr>
          <p:cNvPr id="68" name="Google Shape;68;p5"/>
          <p:cNvSpPr txBox="1"/>
          <p:nvPr/>
        </p:nvSpPr>
        <p:spPr>
          <a:xfrm>
            <a:off x="4829505" y="775753"/>
            <a:ext cx="2076900" cy="369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EA7F25"/>
              </a:buClr>
              <a:buSzPts val="2000"/>
              <a:buFont typeface="Calibri"/>
              <a:buNone/>
            </a:pPr>
            <a:r>
              <a:rPr lang="en-IN" sz="2000" b="1" i="0" u="none" strike="noStrike" cap="none">
                <a:solidFill>
                  <a:srgbClr val="EA7F25"/>
                </a:solidFill>
                <a:latin typeface="Calibri"/>
                <a:ea typeface="Calibri"/>
                <a:cs typeface="Calibri"/>
                <a:sym typeface="Calibri"/>
              </a:rPr>
              <a:t>Design Approach</a:t>
            </a:r>
            <a:endParaRPr sz="1600" b="1">
              <a:solidFill>
                <a:schemeClr val="dk1"/>
              </a:solidFill>
              <a:latin typeface="Arial"/>
              <a:ea typeface="Arial"/>
              <a:cs typeface="Arial"/>
              <a:sym typeface="Arial"/>
            </a:endParaRPr>
          </a:p>
        </p:txBody>
      </p:sp>
      <p:sp>
        <p:nvSpPr>
          <p:cNvPr id="69" name="Google Shape;69;p5"/>
          <p:cNvSpPr/>
          <p:nvPr/>
        </p:nvSpPr>
        <p:spPr>
          <a:xfrm>
            <a:off x="975900" y="1429299"/>
            <a:ext cx="10240200" cy="4788300"/>
          </a:xfrm>
          <a:prstGeom prst="rect">
            <a:avLst/>
          </a:prstGeom>
          <a:noFill/>
          <a:ln>
            <a:noFill/>
          </a:ln>
        </p:spPr>
        <p:txBody>
          <a:bodyPr spcFirstLastPara="1" wrap="square" lIns="90000" tIns="45000" rIns="90000" bIns="45000" anchor="ctr" anchorCtr="0">
            <a:noAutofit/>
          </a:bodyPr>
          <a:lstStyle/>
          <a:p>
            <a:pPr marL="457200" marR="0" lvl="0" indent="-342900" algn="just" rtl="0">
              <a:lnSpc>
                <a:spcPct val="100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A robot , a few smart objects and node-red flows are built. There can be any number of these basic structures but these three are must and important building blocks of the project.</a:t>
            </a:r>
            <a:endParaRPr sz="1800">
              <a:solidFill>
                <a:srgbClr val="0033CC"/>
              </a:solidFill>
              <a:latin typeface="Trebuchet MS"/>
              <a:ea typeface="Trebuchet MS"/>
              <a:cs typeface="Trebuchet MS"/>
              <a:sym typeface="Trebuchet MS"/>
            </a:endParaRPr>
          </a:p>
          <a:p>
            <a:pPr marL="0" marR="0" lvl="0" indent="0" algn="just" rtl="0">
              <a:lnSpc>
                <a:spcPct val="100000"/>
              </a:lnSpc>
              <a:spcBef>
                <a:spcPts val="0"/>
              </a:spcBef>
              <a:spcAft>
                <a:spcPts val="0"/>
              </a:spcAft>
              <a:buNone/>
            </a:pPr>
            <a:endParaRPr sz="1800">
              <a:solidFill>
                <a:srgbClr val="0033CC"/>
              </a:solidFill>
              <a:latin typeface="Trebuchet MS"/>
              <a:ea typeface="Trebuchet MS"/>
              <a:cs typeface="Trebuchet MS"/>
              <a:sym typeface="Trebuchet MS"/>
            </a:endParaRPr>
          </a:p>
          <a:p>
            <a:pPr marL="450000" marR="0" lvl="0" indent="-342900" algn="just" rtl="0">
              <a:lnSpc>
                <a:spcPct val="100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Smart objects consists of temperature sensors, servo based door/lid objects and a infra-red sensor. </a:t>
            </a:r>
            <a:endParaRPr sz="1800">
              <a:solidFill>
                <a:srgbClr val="0033CC"/>
              </a:solidFill>
              <a:latin typeface="Trebuchet MS"/>
              <a:ea typeface="Trebuchet MS"/>
              <a:cs typeface="Trebuchet MS"/>
              <a:sym typeface="Trebuchet MS"/>
            </a:endParaRPr>
          </a:p>
          <a:p>
            <a:pPr marL="0" marR="0" lvl="0" indent="0" algn="just" rtl="0">
              <a:lnSpc>
                <a:spcPct val="100000"/>
              </a:lnSpc>
              <a:spcBef>
                <a:spcPts val="0"/>
              </a:spcBef>
              <a:spcAft>
                <a:spcPts val="0"/>
              </a:spcAft>
              <a:buNone/>
            </a:pPr>
            <a:endParaRPr sz="1800">
              <a:solidFill>
                <a:srgbClr val="0033CC"/>
              </a:solidFill>
              <a:latin typeface="Trebuchet MS"/>
              <a:ea typeface="Trebuchet MS"/>
              <a:cs typeface="Trebuchet MS"/>
              <a:sym typeface="Trebuchet MS"/>
            </a:endParaRPr>
          </a:p>
          <a:p>
            <a:pPr marL="450000" marR="0" lvl="0" indent="-342900" algn="just" rtl="0">
              <a:lnSpc>
                <a:spcPct val="100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The temperature/infra-red readings and even the messages like ‘the door is open/closed’ is sent via Bluetooth to a node-red flow running on a computer/android phone in close proximity to the smart objects-end. The flow then transmits this information to another flow ‘main’ which is running on a computer in close proximity to the robots.</a:t>
            </a:r>
            <a:endParaRPr sz="1800">
              <a:solidFill>
                <a:srgbClr val="0033CC"/>
              </a:solidFill>
              <a:latin typeface="Trebuchet MS"/>
              <a:ea typeface="Trebuchet MS"/>
              <a:cs typeface="Trebuchet MS"/>
              <a:sym typeface="Trebuchet MS"/>
            </a:endParaRPr>
          </a:p>
          <a:p>
            <a:pPr marL="914400" marR="0" lvl="0" indent="0" algn="just" rtl="0">
              <a:lnSpc>
                <a:spcPct val="100000"/>
              </a:lnSpc>
              <a:spcBef>
                <a:spcPts val="0"/>
              </a:spcBef>
              <a:spcAft>
                <a:spcPts val="0"/>
              </a:spcAft>
              <a:buNone/>
            </a:pPr>
            <a:endParaRPr sz="1800">
              <a:solidFill>
                <a:srgbClr val="0033CC"/>
              </a:solidFill>
              <a:latin typeface="Trebuchet MS"/>
              <a:ea typeface="Trebuchet MS"/>
              <a:cs typeface="Trebuchet MS"/>
              <a:sym typeface="Trebuchet MS"/>
            </a:endParaRPr>
          </a:p>
          <a:p>
            <a:pPr marL="450000" marR="0" lvl="0" indent="-342900" algn="just" rtl="0">
              <a:lnSpc>
                <a:spcPct val="115000"/>
              </a:lnSpc>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Both the flows have a UI interface associated with them, where the user can enter the email-id to channelise the data flow between the required smart objects and the required robot.</a:t>
            </a:r>
            <a:endParaRPr sz="1800">
              <a:solidFill>
                <a:srgbClr val="0033CC"/>
              </a:solidFill>
              <a:latin typeface="Trebuchet MS"/>
              <a:ea typeface="Trebuchet MS"/>
              <a:cs typeface="Trebuchet MS"/>
              <a:sym typeface="Trebuchet MS"/>
            </a:endParaRPr>
          </a:p>
          <a:p>
            <a:pPr marL="0" marR="0" lvl="0" indent="457200" algn="just" rtl="0">
              <a:lnSpc>
                <a:spcPct val="100000"/>
              </a:lnSpc>
              <a:spcBef>
                <a:spcPts val="0"/>
              </a:spcBef>
              <a:spcAft>
                <a:spcPts val="0"/>
              </a:spcAft>
              <a:buClr>
                <a:schemeClr val="dk1"/>
              </a:buClr>
              <a:buSzPts val="1800"/>
              <a:buFont typeface="Arial"/>
              <a:buNone/>
            </a:pPr>
            <a:endParaRPr sz="1800">
              <a:solidFill>
                <a:srgbClr val="0033CC"/>
              </a:solidFill>
              <a:latin typeface="Trebuchet MS"/>
              <a:ea typeface="Trebuchet MS"/>
              <a:cs typeface="Trebuchet MS"/>
              <a:sym typeface="Trebuchet MS"/>
            </a:endParaRPr>
          </a:p>
        </p:txBody>
      </p:sp>
      <p:pic>
        <p:nvPicPr>
          <p:cNvPr id="70" name="Google Shape;70;p5"/>
          <p:cNvPicPr preferRelativeResize="0"/>
          <p:nvPr/>
        </p:nvPicPr>
        <p:blipFill rotWithShape="1">
          <a:blip r:embed="rId3">
            <a:alphaModFix/>
          </a:blip>
          <a:srcRect/>
          <a:stretch/>
        </p:blipFill>
        <p:spPr>
          <a:xfrm>
            <a:off x="10327619" y="134452"/>
            <a:ext cx="1724266" cy="5430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g8d90399c72_0_0"/>
          <p:cNvSpPr txBox="1">
            <a:spLocks noGrp="1"/>
          </p:cNvSpPr>
          <p:nvPr>
            <p:ph type="body" idx="1"/>
          </p:nvPr>
        </p:nvSpPr>
        <p:spPr>
          <a:xfrm>
            <a:off x="198038" y="6318090"/>
            <a:ext cx="1279500" cy="2958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a:p>
        </p:txBody>
      </p:sp>
      <p:pic>
        <p:nvPicPr>
          <p:cNvPr id="77" name="Google Shape;77;g8d90399c72_0_0"/>
          <p:cNvPicPr preferRelativeResize="0"/>
          <p:nvPr/>
        </p:nvPicPr>
        <p:blipFill rotWithShape="1">
          <a:blip r:embed="rId3">
            <a:alphaModFix/>
          </a:blip>
          <a:srcRect/>
          <a:stretch/>
        </p:blipFill>
        <p:spPr>
          <a:xfrm>
            <a:off x="10327619" y="134452"/>
            <a:ext cx="1724266" cy="543001"/>
          </a:xfrm>
          <a:prstGeom prst="rect">
            <a:avLst/>
          </a:prstGeom>
          <a:noFill/>
          <a:ln>
            <a:noFill/>
          </a:ln>
        </p:spPr>
      </p:pic>
      <p:sp>
        <p:nvSpPr>
          <p:cNvPr id="78" name="Google Shape;78;g8d90399c72_0_0"/>
          <p:cNvSpPr txBox="1"/>
          <p:nvPr/>
        </p:nvSpPr>
        <p:spPr>
          <a:xfrm>
            <a:off x="3460175" y="677450"/>
            <a:ext cx="3803100" cy="31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2000" b="1">
                <a:solidFill>
                  <a:srgbClr val="FF9900"/>
                </a:solidFill>
                <a:latin typeface="Calibri"/>
                <a:ea typeface="Calibri"/>
                <a:cs typeface="Calibri"/>
                <a:sym typeface="Calibri"/>
              </a:rPr>
              <a:t>      Design approach contd….</a:t>
            </a:r>
            <a:endParaRPr sz="2000" b="1">
              <a:solidFill>
                <a:srgbClr val="FF9900"/>
              </a:solidFill>
              <a:latin typeface="Calibri"/>
              <a:ea typeface="Calibri"/>
              <a:cs typeface="Calibri"/>
              <a:sym typeface="Calibri"/>
            </a:endParaRPr>
          </a:p>
        </p:txBody>
      </p:sp>
      <p:sp>
        <p:nvSpPr>
          <p:cNvPr id="79" name="Google Shape;79;g8d90399c72_0_0"/>
          <p:cNvSpPr txBox="1"/>
          <p:nvPr/>
        </p:nvSpPr>
        <p:spPr>
          <a:xfrm>
            <a:off x="997525" y="1761250"/>
            <a:ext cx="10333800" cy="4226700"/>
          </a:xfrm>
          <a:prstGeom prst="rect">
            <a:avLst/>
          </a:prstGeom>
          <a:noFill/>
          <a:ln>
            <a:noFill/>
          </a:ln>
        </p:spPr>
        <p:txBody>
          <a:bodyPr spcFirstLastPara="1" wrap="square" lIns="91425" tIns="91425" rIns="91425" bIns="91425" anchor="t" anchorCtr="0">
            <a:noAutofit/>
          </a:bodyPr>
          <a:lstStyle/>
          <a:p>
            <a:pPr marL="450000" lvl="0" indent="-342900" algn="just" rtl="0">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The robot also has a flow called ‘main’ which should be running on a device close to it , so that it could receive messages and readings from the flow via Bluetooth. The robot is designed to operate in different modes like the line-follower mode, object-detection mode and the normal mode.This mode is dictated by the data received by the flow.</a:t>
            </a:r>
            <a:endParaRPr sz="1800">
              <a:solidFill>
                <a:srgbClr val="0033CC"/>
              </a:solidFill>
              <a:latin typeface="Trebuchet MS"/>
              <a:ea typeface="Trebuchet MS"/>
              <a:cs typeface="Trebuchet MS"/>
              <a:sym typeface="Trebuchet MS"/>
            </a:endParaRPr>
          </a:p>
          <a:p>
            <a:pPr marL="914400" lvl="0" indent="0" algn="just" rtl="0">
              <a:spcBef>
                <a:spcPts val="0"/>
              </a:spcBef>
              <a:spcAft>
                <a:spcPts val="0"/>
              </a:spcAft>
              <a:buNone/>
            </a:pPr>
            <a:endParaRPr sz="1800">
              <a:solidFill>
                <a:srgbClr val="0033CC"/>
              </a:solidFill>
              <a:latin typeface="Trebuchet MS"/>
              <a:ea typeface="Trebuchet MS"/>
              <a:cs typeface="Trebuchet MS"/>
              <a:sym typeface="Trebuchet MS"/>
            </a:endParaRPr>
          </a:p>
          <a:p>
            <a:pPr marL="450000" lvl="0" indent="-342900" algn="just" rtl="0">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The robot sends a feedback about its operation  from the flow “main” to the smart </a:t>
            </a:r>
            <a:endParaRPr sz="1800">
              <a:solidFill>
                <a:srgbClr val="0033CC"/>
              </a:solidFill>
              <a:latin typeface="Trebuchet MS"/>
              <a:ea typeface="Trebuchet MS"/>
              <a:cs typeface="Trebuchet MS"/>
              <a:sym typeface="Trebuchet MS"/>
            </a:endParaRPr>
          </a:p>
          <a:p>
            <a:pPr marL="0" lvl="0" indent="457200" algn="just" rtl="0">
              <a:spcBef>
                <a:spcPts val="0"/>
              </a:spcBef>
              <a:spcAft>
                <a:spcPts val="0"/>
              </a:spcAft>
              <a:buNone/>
            </a:pPr>
            <a:r>
              <a:rPr lang="en-IN" sz="1800">
                <a:solidFill>
                  <a:srgbClr val="0033CC"/>
                </a:solidFill>
                <a:latin typeface="Trebuchet MS"/>
                <a:ea typeface="Trebuchet MS"/>
                <a:cs typeface="Trebuchet MS"/>
                <a:sym typeface="Trebuchet MS"/>
              </a:rPr>
              <a:t>objects.</a:t>
            </a:r>
            <a:endParaRPr sz="1800">
              <a:solidFill>
                <a:srgbClr val="0033CC"/>
              </a:solidFill>
              <a:latin typeface="Trebuchet MS"/>
              <a:ea typeface="Trebuchet MS"/>
              <a:cs typeface="Trebuchet MS"/>
              <a:sym typeface="Trebuchet MS"/>
            </a:endParaRPr>
          </a:p>
          <a:p>
            <a:pPr marL="0" lvl="0" indent="457200" algn="just" rtl="0">
              <a:spcBef>
                <a:spcPts val="0"/>
              </a:spcBef>
              <a:spcAft>
                <a:spcPts val="0"/>
              </a:spcAft>
              <a:buNone/>
            </a:pPr>
            <a:endParaRPr sz="1800">
              <a:solidFill>
                <a:srgbClr val="0033CC"/>
              </a:solidFill>
              <a:latin typeface="Trebuchet MS"/>
              <a:ea typeface="Trebuchet MS"/>
              <a:cs typeface="Trebuchet MS"/>
              <a:sym typeface="Trebuchet MS"/>
            </a:endParaRPr>
          </a:p>
          <a:p>
            <a:pPr marL="457200" lvl="0" indent="-342900" algn="just" rtl="0">
              <a:spcBef>
                <a:spcPts val="0"/>
              </a:spcBef>
              <a:spcAft>
                <a:spcPts val="0"/>
              </a:spcAft>
              <a:buClr>
                <a:srgbClr val="0033CC"/>
              </a:buClr>
              <a:buSzPts val="1800"/>
              <a:buFont typeface="Trebuchet MS"/>
              <a:buChar char="●"/>
            </a:pPr>
            <a:r>
              <a:rPr lang="en-IN" sz="1800">
                <a:solidFill>
                  <a:srgbClr val="0033CC"/>
                </a:solidFill>
                <a:latin typeface="Trebuchet MS"/>
                <a:ea typeface="Trebuchet MS"/>
                <a:cs typeface="Trebuchet MS"/>
                <a:sym typeface="Trebuchet MS"/>
              </a:rPr>
              <a:t>The user can also manually control the robot from anywhere using a noed-red based UI called “manual control” on his phone or laptop.</a:t>
            </a:r>
            <a:endParaRPr sz="1800">
              <a:solidFill>
                <a:srgbClr val="0033CC"/>
              </a:solidFill>
              <a:latin typeface="Trebuchet MS"/>
              <a:ea typeface="Trebuchet MS"/>
              <a:cs typeface="Trebuchet MS"/>
              <a:sym typeface="Trebuchet MS"/>
            </a:endParaRPr>
          </a:p>
          <a:p>
            <a:pPr marL="0" lvl="0" indent="0" algn="l" rtl="0">
              <a:spcBef>
                <a:spcPts val="0"/>
              </a:spcBef>
              <a:spcAft>
                <a:spcPts val="0"/>
              </a:spcAft>
              <a:buNone/>
            </a:pPr>
            <a:endParaRPr>
              <a:latin typeface="Calibri"/>
              <a:ea typeface="Calibri"/>
              <a:cs typeface="Calibri"/>
              <a:sym typeface="Calibri"/>
            </a:endParaRPr>
          </a:p>
          <a:p>
            <a:pPr marL="45720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6"/>
          <p:cNvSpPr txBox="1">
            <a:spLocks noGrp="1"/>
          </p:cNvSpPr>
          <p:nvPr>
            <p:ph type="body" idx="1"/>
          </p:nvPr>
        </p:nvSpPr>
        <p:spPr>
          <a:xfrm>
            <a:off x="198038" y="6318090"/>
            <a:ext cx="1279621" cy="29592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595959"/>
              </a:buClr>
              <a:buSzPts val="1300"/>
              <a:buNone/>
            </a:pPr>
            <a:r>
              <a:rPr lang="en-IN"/>
              <a:t>Date	</a:t>
            </a:r>
            <a:endParaRPr/>
          </a:p>
        </p:txBody>
      </p:sp>
      <p:sp>
        <p:nvSpPr>
          <p:cNvPr id="85" name="Google Shape;85;p6"/>
          <p:cNvSpPr txBox="1">
            <a:spLocks noGrp="1"/>
          </p:cNvSpPr>
          <p:nvPr>
            <p:ph type="sldNum" idx="12"/>
          </p:nvPr>
        </p:nvSpPr>
        <p:spPr>
          <a:xfrm>
            <a:off x="11296611" y="6217623"/>
            <a:ext cx="731600" cy="524800"/>
          </a:xfrm>
          <a:prstGeom prst="rect">
            <a:avLst/>
          </a:prstGeom>
          <a:noFill/>
          <a:ln>
            <a:noFill/>
          </a:ln>
        </p:spPr>
        <p:txBody>
          <a:bodyPr spcFirstLastPara="1" wrap="square" lIns="121900" tIns="121900" rIns="121900" bIns="121900" anchor="ctr" anchorCtr="0">
            <a:noAutofit/>
          </a:bodyPr>
          <a:lstStyle/>
          <a:p>
            <a:pPr marL="0" lvl="0" indent="0" algn="r" rtl="0">
              <a:spcBef>
                <a:spcPts val="0"/>
              </a:spcBef>
              <a:spcAft>
                <a:spcPts val="0"/>
              </a:spcAft>
              <a:buClr>
                <a:srgbClr val="888888"/>
              </a:buClr>
              <a:buSzPts val="1200"/>
              <a:buFont typeface="Calibri"/>
              <a:buNone/>
            </a:pPr>
            <a:fld id="{00000000-1234-1234-1234-123412341234}" type="slidenum">
              <a:rPr lang="en-IN"/>
              <a:t>7</a:t>
            </a:fld>
            <a:endParaRPr/>
          </a:p>
        </p:txBody>
      </p:sp>
      <p:sp>
        <p:nvSpPr>
          <p:cNvPr id="86" name="Google Shape;86;p6"/>
          <p:cNvSpPr txBox="1"/>
          <p:nvPr/>
        </p:nvSpPr>
        <p:spPr>
          <a:xfrm>
            <a:off x="2795050" y="356600"/>
            <a:ext cx="6094500" cy="524700"/>
          </a:xfrm>
          <a:prstGeom prst="rect">
            <a:avLst/>
          </a:prstGeom>
          <a:noFill/>
          <a:ln>
            <a:noFill/>
          </a:ln>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rgbClr val="EA7F25"/>
              </a:buClr>
              <a:buSzPts val="2000"/>
              <a:buFont typeface="Calibri"/>
              <a:buNone/>
            </a:pPr>
            <a:r>
              <a:rPr lang="en-IN" sz="2000" b="1" i="0" u="none" strike="noStrike" cap="none">
                <a:solidFill>
                  <a:srgbClr val="EA7F25"/>
                </a:solidFill>
                <a:latin typeface="Calibri"/>
                <a:ea typeface="Calibri"/>
                <a:cs typeface="Calibri"/>
                <a:sym typeface="Calibri"/>
              </a:rPr>
              <a:t>Design Constraints</a:t>
            </a:r>
            <a:r>
              <a:rPr lang="en-IN" sz="2000" b="1">
                <a:solidFill>
                  <a:srgbClr val="EA7F25"/>
                </a:solidFill>
                <a:latin typeface="Calibri"/>
                <a:ea typeface="Calibri"/>
                <a:cs typeface="Calibri"/>
                <a:sym typeface="Calibri"/>
              </a:rPr>
              <a:t> and </a:t>
            </a:r>
            <a:r>
              <a:rPr lang="en-IN" sz="2000" b="1" i="0" u="none" strike="noStrike" cap="none">
                <a:solidFill>
                  <a:srgbClr val="EA7F25"/>
                </a:solidFill>
                <a:latin typeface="Calibri"/>
                <a:ea typeface="Calibri"/>
                <a:cs typeface="Calibri"/>
                <a:sym typeface="Calibri"/>
              </a:rPr>
              <a:t> Assumptions </a:t>
            </a:r>
            <a:endParaRPr sz="1600" b="1">
              <a:solidFill>
                <a:schemeClr val="dk1"/>
              </a:solidFill>
              <a:latin typeface="Arial"/>
              <a:ea typeface="Arial"/>
              <a:cs typeface="Arial"/>
              <a:sym typeface="Arial"/>
            </a:endParaRPr>
          </a:p>
        </p:txBody>
      </p:sp>
      <p:sp>
        <p:nvSpPr>
          <p:cNvPr id="87" name="Google Shape;87;p6"/>
          <p:cNvSpPr/>
          <p:nvPr/>
        </p:nvSpPr>
        <p:spPr>
          <a:xfrm>
            <a:off x="731576" y="1584813"/>
            <a:ext cx="11087100" cy="3889800"/>
          </a:xfrm>
          <a:prstGeom prst="rect">
            <a:avLst/>
          </a:prstGeom>
          <a:noFill/>
          <a:ln>
            <a:noFill/>
          </a:ln>
        </p:spPr>
        <p:txBody>
          <a:bodyPr spcFirstLastPara="1" wrap="square" lIns="90000" tIns="45000" rIns="90000" bIns="45000" anchor="ctr" anchorCtr="0">
            <a:noAutofit/>
          </a:bodyPr>
          <a:lstStyle/>
          <a:p>
            <a:pPr marL="457200" marR="0" lvl="0" indent="-349250" algn="just" rtl="0">
              <a:lnSpc>
                <a:spcPct val="115000"/>
              </a:lnSpc>
              <a:spcBef>
                <a:spcPts val="0"/>
              </a:spcBef>
              <a:spcAft>
                <a:spcPts val="0"/>
              </a:spcAft>
              <a:buClr>
                <a:srgbClr val="0033CC"/>
              </a:buClr>
              <a:buSzPts val="1900"/>
              <a:buFont typeface="Trebuchet MS"/>
              <a:buChar char="●"/>
            </a:pPr>
            <a:r>
              <a:rPr lang="en-IN" sz="1900">
                <a:solidFill>
                  <a:srgbClr val="0033CC"/>
                </a:solidFill>
                <a:latin typeface="Trebuchet MS"/>
                <a:ea typeface="Trebuchet MS"/>
                <a:cs typeface="Trebuchet MS"/>
                <a:sym typeface="Trebuchet MS"/>
              </a:rPr>
              <a:t>The basic approach of the design is by configuring Arduino with node-red . Node-red can be used as a tool for wiring together the hardware devices ,API's and online services .</a:t>
            </a:r>
            <a:endParaRPr sz="1900">
              <a:solidFill>
                <a:srgbClr val="0033CC"/>
              </a:solidFill>
              <a:latin typeface="Trebuchet MS"/>
              <a:ea typeface="Trebuchet MS"/>
              <a:cs typeface="Trebuchet MS"/>
              <a:sym typeface="Trebuchet MS"/>
            </a:endParaRPr>
          </a:p>
          <a:p>
            <a:pPr marL="450000" marR="0" lvl="0" indent="-349250" algn="just" rtl="0">
              <a:lnSpc>
                <a:spcPct val="115000"/>
              </a:lnSpc>
              <a:spcBef>
                <a:spcPts val="0"/>
              </a:spcBef>
              <a:spcAft>
                <a:spcPts val="0"/>
              </a:spcAft>
              <a:buClr>
                <a:srgbClr val="0033CC"/>
              </a:buClr>
              <a:buSzPts val="1900"/>
              <a:buFont typeface="Trebuchet MS"/>
              <a:buChar char="●"/>
            </a:pPr>
            <a:r>
              <a:rPr lang="en-IN" sz="1900">
                <a:solidFill>
                  <a:srgbClr val="0033CC"/>
                </a:solidFill>
                <a:latin typeface="Trebuchet MS"/>
                <a:ea typeface="Trebuchet MS"/>
                <a:cs typeface="Trebuchet MS"/>
                <a:sym typeface="Trebuchet MS"/>
              </a:rPr>
              <a:t>In our case we use node-red to collect the data from the bot ,process the data to a suitable form so that the information sent can be used by the other bot to perform specific operation. It is assumed that every robot and the smart objects involved is provided with a unique email-id using which a separate communication channel is allocated to each of them. </a:t>
            </a:r>
            <a:endParaRPr sz="1900">
              <a:solidFill>
                <a:srgbClr val="0033CC"/>
              </a:solidFill>
              <a:latin typeface="Trebuchet MS"/>
              <a:ea typeface="Trebuchet MS"/>
              <a:cs typeface="Trebuchet MS"/>
              <a:sym typeface="Trebuchet MS"/>
            </a:endParaRPr>
          </a:p>
          <a:p>
            <a:pPr marL="457200" marR="0" lvl="0" indent="-349250" algn="just" rtl="0">
              <a:lnSpc>
                <a:spcPct val="115000"/>
              </a:lnSpc>
              <a:spcBef>
                <a:spcPts val="0"/>
              </a:spcBef>
              <a:spcAft>
                <a:spcPts val="0"/>
              </a:spcAft>
              <a:buClr>
                <a:srgbClr val="0033CC"/>
              </a:buClr>
              <a:buSzPts val="1900"/>
              <a:buFont typeface="Trebuchet MS"/>
              <a:buChar char="●"/>
            </a:pPr>
            <a:r>
              <a:rPr lang="en-IN" sz="1900">
                <a:solidFill>
                  <a:srgbClr val="0033CC"/>
                </a:solidFill>
                <a:latin typeface="Trebuchet MS"/>
                <a:ea typeface="Trebuchet MS"/>
                <a:cs typeface="Trebuchet MS"/>
                <a:sym typeface="Trebuchet MS"/>
              </a:rPr>
              <a:t>A Dashboard is also been provided for the user interface to control the bot manually by selecting the mode of operation and can also be used to get sensor outputs ,notification regarding the condition of the bot. The user can access the dashboard by just logging in through the specified email-id. If the user interface is not on , then the bots act as dynamic swarm by performing operation depending on the data received by communicating between them.</a:t>
            </a:r>
            <a:endParaRPr sz="1900">
              <a:solidFill>
                <a:srgbClr val="0033CC"/>
              </a:solidFill>
              <a:latin typeface="Trebuchet MS"/>
              <a:ea typeface="Trebuchet MS"/>
              <a:cs typeface="Trebuchet MS"/>
              <a:sym typeface="Trebuchet MS"/>
            </a:endParaRPr>
          </a:p>
          <a:p>
            <a:pPr marL="0" marR="0" lvl="0" indent="0" algn="just" rtl="0">
              <a:lnSpc>
                <a:spcPct val="115000"/>
              </a:lnSpc>
              <a:spcBef>
                <a:spcPts val="0"/>
              </a:spcBef>
              <a:spcAft>
                <a:spcPts val="0"/>
              </a:spcAft>
              <a:buClr>
                <a:schemeClr val="dk1"/>
              </a:buClr>
              <a:buSzPts val="1100"/>
              <a:buFont typeface="Arial"/>
              <a:buNone/>
            </a:pPr>
            <a:endParaRPr sz="1800">
              <a:solidFill>
                <a:srgbClr val="4A86E8"/>
              </a:solidFill>
              <a:latin typeface="Trebuchet MS"/>
              <a:ea typeface="Trebuchet MS"/>
              <a:cs typeface="Trebuchet MS"/>
              <a:sym typeface="Trebuchet MS"/>
            </a:endParaRPr>
          </a:p>
        </p:txBody>
      </p:sp>
      <p:pic>
        <p:nvPicPr>
          <p:cNvPr id="88" name="Google Shape;88;p6"/>
          <p:cNvPicPr preferRelativeResize="0"/>
          <p:nvPr/>
        </p:nvPicPr>
        <p:blipFill rotWithShape="1">
          <a:blip r:embed="rId3">
            <a:alphaModFix/>
          </a:blip>
          <a:srcRect/>
          <a:stretch/>
        </p:blipFill>
        <p:spPr>
          <a:xfrm>
            <a:off x="10467734" y="16227"/>
            <a:ext cx="1724266" cy="5430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g8d8e6ed755_0_1"/>
          <p:cNvSpPr txBox="1">
            <a:spLocks noGrp="1"/>
          </p:cNvSpPr>
          <p:nvPr>
            <p:ph type="body" idx="1"/>
          </p:nvPr>
        </p:nvSpPr>
        <p:spPr>
          <a:xfrm>
            <a:off x="198038" y="6318090"/>
            <a:ext cx="1279500" cy="2958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a:p>
        </p:txBody>
      </p:sp>
      <p:pic>
        <p:nvPicPr>
          <p:cNvPr id="95" name="Google Shape;95;g8d8e6ed755_0_1"/>
          <p:cNvPicPr preferRelativeResize="0"/>
          <p:nvPr/>
        </p:nvPicPr>
        <p:blipFill rotWithShape="1">
          <a:blip r:embed="rId3">
            <a:alphaModFix/>
          </a:blip>
          <a:srcRect/>
          <a:stretch/>
        </p:blipFill>
        <p:spPr>
          <a:xfrm>
            <a:off x="10180976" y="109801"/>
            <a:ext cx="1880125" cy="592075"/>
          </a:xfrm>
          <a:prstGeom prst="rect">
            <a:avLst/>
          </a:prstGeom>
          <a:noFill/>
          <a:ln>
            <a:noFill/>
          </a:ln>
        </p:spPr>
      </p:pic>
      <p:sp>
        <p:nvSpPr>
          <p:cNvPr id="96" name="Google Shape;96;g8d8e6ed755_0_1"/>
          <p:cNvSpPr txBox="1"/>
          <p:nvPr/>
        </p:nvSpPr>
        <p:spPr>
          <a:xfrm>
            <a:off x="4805975" y="407200"/>
            <a:ext cx="3134400" cy="69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3500">
                <a:solidFill>
                  <a:srgbClr val="FF9900"/>
                </a:solidFill>
                <a:latin typeface="Calibri"/>
                <a:ea typeface="Calibri"/>
                <a:cs typeface="Calibri"/>
                <a:sym typeface="Calibri"/>
              </a:rPr>
              <a:t>Project Flow</a:t>
            </a:r>
            <a:endParaRPr sz="3500">
              <a:solidFill>
                <a:srgbClr val="FF9900"/>
              </a:solidFill>
              <a:latin typeface="Calibri"/>
              <a:ea typeface="Calibri"/>
              <a:cs typeface="Calibri"/>
              <a:sym typeface="Calibri"/>
            </a:endParaRPr>
          </a:p>
        </p:txBody>
      </p:sp>
      <p:pic>
        <p:nvPicPr>
          <p:cNvPr id="97" name="Google Shape;97;g8d8e6ed755_0_1"/>
          <p:cNvPicPr preferRelativeResize="0"/>
          <p:nvPr/>
        </p:nvPicPr>
        <p:blipFill>
          <a:blip r:embed="rId4">
            <a:alphaModFix/>
          </a:blip>
          <a:stretch>
            <a:fillRect/>
          </a:stretch>
        </p:blipFill>
        <p:spPr>
          <a:xfrm>
            <a:off x="152400" y="1256200"/>
            <a:ext cx="11630900" cy="5290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7"/>
          <p:cNvSpPr txBox="1">
            <a:spLocks noGrp="1"/>
          </p:cNvSpPr>
          <p:nvPr>
            <p:ph type="body" idx="1"/>
          </p:nvPr>
        </p:nvSpPr>
        <p:spPr>
          <a:xfrm>
            <a:off x="198038" y="6318090"/>
            <a:ext cx="1279621" cy="295927"/>
          </a:xfrm>
          <a:prstGeom prst="rect">
            <a:avLst/>
          </a:prstGeom>
          <a:noFill/>
          <a:ln>
            <a:noFill/>
          </a:ln>
        </p:spPr>
        <p:txBody>
          <a:bodyPr spcFirstLastPara="1" wrap="square" lIns="91425" tIns="45700" rIns="91425" bIns="45700" anchor="t" anchorCtr="0">
            <a:noAutofit/>
          </a:bodyPr>
          <a:lstStyle/>
          <a:p>
            <a:pPr marL="457200" lvl="0" indent="-228599" algn="l" rtl="0">
              <a:lnSpc>
                <a:spcPct val="90000"/>
              </a:lnSpc>
              <a:spcBef>
                <a:spcPts val="1000"/>
              </a:spcBef>
              <a:spcAft>
                <a:spcPts val="0"/>
              </a:spcAft>
              <a:buClr>
                <a:srgbClr val="595959"/>
              </a:buClr>
              <a:buSzPts val="1333"/>
              <a:buNone/>
            </a:pPr>
            <a:endParaRPr/>
          </a:p>
        </p:txBody>
      </p:sp>
      <p:pic>
        <p:nvPicPr>
          <p:cNvPr id="103" name="Google Shape;103;p7"/>
          <p:cNvPicPr preferRelativeResize="0"/>
          <p:nvPr/>
        </p:nvPicPr>
        <p:blipFill rotWithShape="1">
          <a:blip r:embed="rId3">
            <a:alphaModFix/>
          </a:blip>
          <a:srcRect/>
          <a:stretch/>
        </p:blipFill>
        <p:spPr>
          <a:xfrm>
            <a:off x="10336824" y="109793"/>
            <a:ext cx="1724266" cy="543001"/>
          </a:xfrm>
          <a:prstGeom prst="rect">
            <a:avLst/>
          </a:prstGeom>
          <a:noFill/>
          <a:ln>
            <a:noFill/>
          </a:ln>
        </p:spPr>
      </p:pic>
      <p:pic>
        <p:nvPicPr>
          <p:cNvPr id="104" name="Google Shape;104;p7"/>
          <p:cNvPicPr preferRelativeResize="0"/>
          <p:nvPr/>
        </p:nvPicPr>
        <p:blipFill>
          <a:blip r:embed="rId4">
            <a:alphaModFix/>
          </a:blip>
          <a:stretch>
            <a:fillRect/>
          </a:stretch>
        </p:blipFill>
        <p:spPr>
          <a:xfrm>
            <a:off x="0" y="828675"/>
            <a:ext cx="7186598" cy="5200651"/>
          </a:xfrm>
          <a:prstGeom prst="rect">
            <a:avLst/>
          </a:prstGeom>
          <a:noFill/>
          <a:ln>
            <a:noFill/>
          </a:ln>
        </p:spPr>
      </p:pic>
      <p:sp>
        <p:nvSpPr>
          <p:cNvPr id="105" name="Google Shape;105;p7"/>
          <p:cNvSpPr txBox="1"/>
          <p:nvPr/>
        </p:nvSpPr>
        <p:spPr>
          <a:xfrm>
            <a:off x="7729550" y="1428750"/>
            <a:ext cx="4257600" cy="418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2000">
                <a:latin typeface="Calibri"/>
                <a:ea typeface="Calibri"/>
                <a:cs typeface="Calibri"/>
                <a:sym typeface="Calibri"/>
              </a:rPr>
              <a:t>Communication can be established for n number of bots and sensors by just running a single flow but this time we need to define a MQTT server</a:t>
            </a:r>
            <a:endParaRPr sz="2000">
              <a:latin typeface="Calibri"/>
              <a:ea typeface="Calibri"/>
              <a:cs typeface="Calibri"/>
              <a:sym typeface="Calibri"/>
            </a:endParaRPr>
          </a:p>
          <a:p>
            <a:pPr marL="0" lvl="0" indent="0" algn="l" rtl="0">
              <a:spcBef>
                <a:spcPts val="0"/>
              </a:spcBef>
              <a:spcAft>
                <a:spcPts val="0"/>
              </a:spcAft>
              <a:buNone/>
            </a:pPr>
            <a:r>
              <a:rPr lang="en-IN" sz="2000">
                <a:latin typeface="Calibri"/>
                <a:ea typeface="Calibri"/>
                <a:cs typeface="Calibri"/>
                <a:sym typeface="Calibri"/>
              </a:rPr>
              <a:t>where the sensors publish the data to the server, and the robots recieve the data  by subscribing to the server. </a:t>
            </a:r>
            <a:endParaRPr sz="20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pptA50.tmp">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1334</Words>
  <Application>Microsoft Office PowerPoint</Application>
  <PresentationFormat>Widescreen</PresentationFormat>
  <Paragraphs>108</Paragraphs>
  <Slides>23</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Inter</vt:lpstr>
      <vt:lpstr>Calibri</vt:lpstr>
      <vt:lpstr>Trebuchet MS</vt:lpstr>
      <vt:lpstr>Arial</vt:lpstr>
      <vt:lpstr>Lora</vt:lpstr>
      <vt:lpstr>pptA50.tmp</vt:lpstr>
      <vt:lpstr>PowerPoint Presentation</vt:lpstr>
      <vt:lpstr>Disclaimer</vt:lpstr>
      <vt:lpstr>        Summer Internship Project Demonstration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Circuit Diagram</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charanrajbr@pes.edu</dc:creator>
  <cp:lastModifiedBy>I AM THE BEST</cp:lastModifiedBy>
  <cp:revision>1</cp:revision>
  <dcterms:created xsi:type="dcterms:W3CDTF">2020-07-15T03:50:29Z</dcterms:created>
  <dcterms:modified xsi:type="dcterms:W3CDTF">2020-07-20T11:17:36Z</dcterms:modified>
</cp:coreProperties>
</file>